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embeddedFontLst>
    <p:embeddedFont>
      <p:font typeface="Century Gothic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enturyGothic-bold.fntdata"/><Relationship Id="rId11" Type="http://schemas.openxmlformats.org/officeDocument/2006/relationships/slide" Target="slides/slide6.xml"/><Relationship Id="rId22" Type="http://schemas.openxmlformats.org/officeDocument/2006/relationships/font" Target="fonts/CenturyGothic-boldItalic.fntdata"/><Relationship Id="rId10" Type="http://schemas.openxmlformats.org/officeDocument/2006/relationships/slide" Target="slides/slide5.xml"/><Relationship Id="rId21" Type="http://schemas.openxmlformats.org/officeDocument/2006/relationships/font" Target="fonts/CenturyGothic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CenturyGothic-regular.fnt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39895d51fb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39895d51fb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39895d51fb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39895d51fb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39895d51fb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139895d51fb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139895d51fb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139895d51fb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39895d51fb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39895d51fb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From experience - wheeled case </a:t>
            </a:r>
            <a:r>
              <a:rPr lang="en"/>
              <a:t>definitely</a:t>
            </a:r>
            <a:r>
              <a:rPr lang="en"/>
              <a:t> best.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Spare black bag - </a:t>
            </a:r>
            <a:r>
              <a:rPr lang="en"/>
              <a:t>because</a:t>
            </a:r>
            <a:r>
              <a:rPr lang="en"/>
              <a:t> they will </a:t>
            </a:r>
            <a:r>
              <a:rPr lang="en"/>
              <a:t>always</a:t>
            </a:r>
            <a:r>
              <a:rPr lang="en"/>
              <a:t> get </a:t>
            </a:r>
            <a:r>
              <a:rPr lang="en"/>
              <a:t>excited</a:t>
            </a:r>
            <a:r>
              <a:rPr lang="en"/>
              <a:t> about setting out their bedding and rip the bag in their rush so need another one for the journey back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Please pack the case with your child so they know what is in it - have had </a:t>
            </a:r>
            <a:r>
              <a:rPr lang="en"/>
              <a:t>children</a:t>
            </a:r>
            <a:r>
              <a:rPr lang="en"/>
              <a:t> say no they don’t have another top/jumper etc and when we help them look it is in their case - they just didn’t </a:t>
            </a:r>
            <a:r>
              <a:rPr lang="en"/>
              <a:t>know</a:t>
            </a:r>
            <a:r>
              <a:rPr lang="en"/>
              <a:t> it was there.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Wellies - useful for them to be easy accessible as if it is wet on the day we go they will want to change into them when we get there - we usually do an orientation session in the morning after we arrive. A bag for them is useful </a:t>
            </a:r>
            <a:r>
              <a:rPr lang="en"/>
              <a:t>especially</a:t>
            </a:r>
            <a:r>
              <a:rPr lang="en"/>
              <a:t> if they are in their case.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Old clothes are preferred as they may get wet/dirty.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139895d51fb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139895d51fb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Expensive items - no phones, electronic games, fitbits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 additional food - Beaumanor provides plenty of food - </a:t>
            </a:r>
            <a:r>
              <a:rPr lang="en"/>
              <a:t>children</a:t>
            </a:r>
            <a:r>
              <a:rPr lang="en"/>
              <a:t> never hungry. When look at the daily activity - after evening activity we have hot chocolate and biscuits in cabin.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Please make sure that you do label everything, </a:t>
            </a:r>
            <a:r>
              <a:rPr lang="en"/>
              <a:t>especially</a:t>
            </a:r>
            <a:r>
              <a:rPr lang="en"/>
              <a:t> medicines and give everything to us before we leave on the </a:t>
            </a:r>
            <a:r>
              <a:rPr lang="en"/>
              <a:t>Wednesday</a:t>
            </a:r>
            <a:r>
              <a:rPr lang="en"/>
              <a:t> 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39895d51fb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39895d51fb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Cabins - Al lsaints in one double cabin, sharnford and Ullesthorpe share the other. Pairs of cabins are linked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Sleep challenges - if you ahven’t put it on the form please do talk to your child’s teacher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139895d51fb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139895d51fb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Social time - we take a selection of activities including some balls, games. Children encouraged to bring quite activities for use in the cabins  - book, drawing things, colouring, small games. No electronic games or expensive items - including fitbits, phones.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39895d51fb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39895d51fb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39895d51fb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39895d51fb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Breakfast - also includes hot/cooked  breakfast choices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Lunch - sandwich, drink, fresh fruit and either - biscuit, muffin, crisps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Should have filled in forms with any dietary requirements - BH very good at </a:t>
            </a:r>
            <a:r>
              <a:rPr lang="en"/>
              <a:t>catering</a:t>
            </a:r>
            <a:r>
              <a:rPr lang="en"/>
              <a:t> for different needs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1569b220be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1569b220be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</a:t>
            </a:r>
            <a:r>
              <a:rPr lang="en"/>
              <a:t>have</a:t>
            </a:r>
            <a:r>
              <a:rPr lang="en"/>
              <a:t> a very </a:t>
            </a:r>
            <a:r>
              <a:rPr lang="en"/>
              <a:t>experienced</a:t>
            </a:r>
            <a:r>
              <a:rPr lang="en"/>
              <a:t> first aider plus several of the staff are also first aid trained.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569b220be2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1569b220be2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-327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Beaumanor Hall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250100" y="3024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September 2023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877425"/>
            <a:ext cx="4686900" cy="3113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91700" y="1877425"/>
            <a:ext cx="3999901" cy="26580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0075" y="90525"/>
            <a:ext cx="4851625" cy="3223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5938" y="2358050"/>
            <a:ext cx="3999901" cy="2658081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5077250" y="172525"/>
            <a:ext cx="3931200" cy="409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Every Child Matters to Us!</a:t>
            </a:r>
            <a:endParaRPr sz="9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3333C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Building Friendships</a:t>
            </a:r>
            <a:endParaRPr b="1" sz="2300">
              <a:solidFill>
                <a:srgbClr val="3333CC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3333C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Developing independence </a:t>
            </a:r>
            <a:endParaRPr b="1" sz="2300">
              <a:solidFill>
                <a:srgbClr val="3333CC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3333C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Confidence in the self</a:t>
            </a:r>
            <a:endParaRPr b="1" sz="2300">
              <a:solidFill>
                <a:srgbClr val="3333CC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3333C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Working collaboratively</a:t>
            </a:r>
            <a:endParaRPr b="1" sz="2300">
              <a:solidFill>
                <a:srgbClr val="3333CC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3333C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New experiences</a:t>
            </a:r>
            <a:endParaRPr b="1" sz="2300">
              <a:solidFill>
                <a:srgbClr val="3333CC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3333C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Broadening horizons</a:t>
            </a:r>
            <a:endParaRPr sz="9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" type="subTitle"/>
          </p:nvPr>
        </p:nvSpPr>
        <p:spPr>
          <a:xfrm>
            <a:off x="250100" y="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icture1" id="70" name="Google Shape;70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688" y="66162"/>
            <a:ext cx="8964613" cy="5580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idx="1" type="subTitle"/>
          </p:nvPr>
        </p:nvSpPr>
        <p:spPr>
          <a:xfrm>
            <a:off x="250100" y="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icture1" id="76" name="Google Shape;7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1988" y="101612"/>
            <a:ext cx="7920036" cy="5041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/>
        </p:nvSpPr>
        <p:spPr>
          <a:xfrm>
            <a:off x="162450" y="72800"/>
            <a:ext cx="881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 u="sng">
              <a:solidFill>
                <a:schemeClr val="dk1"/>
              </a:solidFill>
            </a:endParaRPr>
          </a:p>
        </p:txBody>
      </p:sp>
      <p:sp>
        <p:nvSpPr>
          <p:cNvPr id="82" name="Google Shape;82;p17"/>
          <p:cNvSpPr txBox="1"/>
          <p:nvPr/>
        </p:nvSpPr>
        <p:spPr>
          <a:xfrm>
            <a:off x="164400" y="246600"/>
            <a:ext cx="8725200" cy="486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Pick up- Wednesday 27th September </a:t>
            </a:r>
            <a:endParaRPr b="1"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Transport is provided by Ausden Clark and collects each school in turn.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Ullesthorpe 8:45am  (arrive at school by 8.30am)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Sharnford</a:t>
            </a:r>
            <a:r>
              <a:rPr lang="en" sz="1900"/>
              <a:t> 9:05am    (arrive at school for 8.45am)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All Saints 9:15am      </a:t>
            </a:r>
            <a:r>
              <a:rPr lang="en" sz="1900">
                <a:solidFill>
                  <a:schemeClr val="dk1"/>
                </a:solidFill>
              </a:rPr>
              <a:t>(arrive at school for 8.45am)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We arrive about 10:15am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Travel sickness tablets to be given before dropping off your child. If they require some for the homeward journey, please give that to the accompanying adult in a labelled bag or envelope. </a:t>
            </a:r>
            <a:endParaRPr sz="19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/>
        </p:nvSpPr>
        <p:spPr>
          <a:xfrm>
            <a:off x="152400" y="49300"/>
            <a:ext cx="8819100" cy="53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>
                <a:solidFill>
                  <a:schemeClr val="dk1"/>
                </a:solidFill>
              </a:rPr>
              <a:t>Essential Items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Children will have to transfer their own luggage- a wheeled suitcase is best.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Sleeping bag and pillow with their pillowcase fitted in a labelled black bag with a spare for the way back.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Waterproof (rather than showerproof) Kagool or Anorak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Hat and gloves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Trainers ( to wear on the coach)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Wellingtons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Slippers/indoor footwear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Trousers + Long sleeve T-shirt + Sweatshirt x 3 </a:t>
            </a:r>
            <a:r>
              <a:rPr b="1" lang="en" sz="1500" u="sng">
                <a:solidFill>
                  <a:schemeClr val="dk1"/>
                </a:solidFill>
              </a:rPr>
              <a:t>(to help your child with their clothes, please place 1 set packed in a separate labelled bag with underwear for each day)</a:t>
            </a:r>
            <a:r>
              <a:rPr b="1" lang="en" sz="1500">
                <a:solidFill>
                  <a:schemeClr val="dk1"/>
                </a:solidFill>
              </a:rPr>
              <a:t> </a:t>
            </a:r>
            <a:endParaRPr b="1" sz="15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4 sets of underwear including vests or t-shirts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4 pairs of socks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Towel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Pyjamas or Nightdress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Dressing gown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>
                <a:solidFill>
                  <a:schemeClr val="dk1"/>
                </a:solidFill>
              </a:rPr>
              <a:t>Additional Items</a:t>
            </a:r>
            <a:endParaRPr b="1"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Small Cuddly Toy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Hairbrush, comb, soap in a box, shower gel, facecloth, toothbrush and paste (all in toilet bag)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Reading book / small game (quiet game i.e. chess or dominoes etc.)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 u="sng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/>
          <p:nvPr/>
        </p:nvSpPr>
        <p:spPr>
          <a:xfrm>
            <a:off x="162450" y="72800"/>
            <a:ext cx="881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 u="sng">
              <a:solidFill>
                <a:schemeClr val="dk1"/>
              </a:solidFill>
            </a:endParaRPr>
          </a:p>
        </p:txBody>
      </p:sp>
      <p:sp>
        <p:nvSpPr>
          <p:cNvPr id="93" name="Google Shape;93;p19"/>
          <p:cNvSpPr txBox="1"/>
          <p:nvPr/>
        </p:nvSpPr>
        <p:spPr>
          <a:xfrm>
            <a:off x="164400" y="246600"/>
            <a:ext cx="8725200" cy="486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Additional Items</a:t>
            </a:r>
            <a:endParaRPr b="1"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Expensive items are likely to get lost or damaged and we advise that they are left at home.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Children are welcome to bring a small game to play with </a:t>
            </a:r>
            <a:r>
              <a:rPr lang="en" sz="1900"/>
              <a:t>their</a:t>
            </a:r>
            <a:r>
              <a:rPr lang="en" sz="1900"/>
              <a:t> friends although we will have a variety of equipment with us to share.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Please no: 	M</a:t>
            </a:r>
            <a:r>
              <a:rPr lang="en" sz="1900"/>
              <a:t>obile</a:t>
            </a:r>
            <a:r>
              <a:rPr lang="en" sz="1900"/>
              <a:t> phones or electronic devices</a:t>
            </a:r>
            <a:endParaRPr sz="1900"/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 	Money</a:t>
            </a:r>
            <a:endParaRPr sz="1900"/>
          </a:p>
          <a:p>
            <a:pPr indent="45720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Sweets or additional food. 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 u="sng"/>
              <a:t>Medicines</a:t>
            </a:r>
            <a:r>
              <a:rPr b="1" lang="en" sz="1900" u="sng"/>
              <a:t>: </a:t>
            </a:r>
            <a:r>
              <a:rPr lang="en" sz="1900"/>
              <a:t>Must be labelled with your </a:t>
            </a:r>
            <a:r>
              <a:rPr lang="en" sz="1900"/>
              <a:t>child</a:t>
            </a:r>
            <a:r>
              <a:rPr lang="en" sz="1900"/>
              <a:t>’s name and given to school staff on departure. We can only administer them if the pink form has been returned.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Please label all items you send, including these personal games and toys.</a:t>
            </a:r>
            <a:endParaRPr sz="19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/>
          <p:nvPr/>
        </p:nvSpPr>
        <p:spPr>
          <a:xfrm>
            <a:off x="162450" y="72800"/>
            <a:ext cx="881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 u="sng">
              <a:solidFill>
                <a:schemeClr val="dk1"/>
              </a:solidFill>
            </a:endParaRPr>
          </a:p>
        </p:txBody>
      </p:sp>
      <p:sp>
        <p:nvSpPr>
          <p:cNvPr id="99" name="Google Shape;99;p20"/>
          <p:cNvSpPr txBox="1"/>
          <p:nvPr/>
        </p:nvSpPr>
        <p:spPr>
          <a:xfrm>
            <a:off x="164400" y="246600"/>
            <a:ext cx="8725200" cy="457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On Arrival</a:t>
            </a:r>
            <a:endParaRPr b="1"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Children are accompanied to the cabins. These are centrally heated, comfortable and secure. 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Children sleep in same sex rooms with adults in adjoining rooms so they can be </a:t>
            </a:r>
            <a:r>
              <a:rPr lang="en" sz="1900"/>
              <a:t>supervised</a:t>
            </a:r>
            <a:r>
              <a:rPr lang="en" sz="1900"/>
              <a:t>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If your child has any sleep challenges, this should have been included on the medical response forms. </a:t>
            </a:r>
            <a:r>
              <a:rPr lang="en" sz="1900">
                <a:solidFill>
                  <a:srgbClr val="FF0000"/>
                </a:solidFill>
              </a:rPr>
              <a:t>If you have any concerns, please talk to your child’s teacher.</a:t>
            </a:r>
            <a:endParaRPr sz="1900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/>
          <p:nvPr/>
        </p:nvSpPr>
        <p:spPr>
          <a:xfrm>
            <a:off x="162450" y="72800"/>
            <a:ext cx="881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 u="sng">
              <a:solidFill>
                <a:schemeClr val="dk1"/>
              </a:solidFill>
            </a:endParaRPr>
          </a:p>
        </p:txBody>
      </p:sp>
      <p:sp>
        <p:nvSpPr>
          <p:cNvPr id="105" name="Google Shape;105;p21"/>
          <p:cNvSpPr txBox="1"/>
          <p:nvPr/>
        </p:nvSpPr>
        <p:spPr>
          <a:xfrm>
            <a:off x="164400" y="246600"/>
            <a:ext cx="8725200" cy="457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Typical day</a:t>
            </a:r>
            <a:endParaRPr b="1"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7:30   Breakfast in the Main Hall (hot and cold)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9:30 - 12:00 Activity 1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12:00 - 1:30  Lunch (packed lunch)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1:30 -  4:00  Activity 2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4:00  - 5:30  Social Time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5:30 - 8:00  Evening Meal followed by Evening Activities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/>
          <p:nvPr/>
        </p:nvSpPr>
        <p:spPr>
          <a:xfrm>
            <a:off x="162450" y="72800"/>
            <a:ext cx="881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 u="sng">
              <a:solidFill>
                <a:schemeClr val="dk1"/>
              </a:solidFill>
            </a:endParaRPr>
          </a:p>
        </p:txBody>
      </p:sp>
      <p:sp>
        <p:nvSpPr>
          <p:cNvPr id="111" name="Google Shape;111;p22"/>
          <p:cNvSpPr txBox="1"/>
          <p:nvPr/>
        </p:nvSpPr>
        <p:spPr>
          <a:xfrm>
            <a:off x="164400" y="246600"/>
            <a:ext cx="8725200" cy="486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Daytime Activities</a:t>
            </a:r>
            <a:endParaRPr b="1"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Canoeing- 2 kayaks tied together so very stable- requires teamwork!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Survival- bushcraft, building shelters, lighting fires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Archery- skill and tests their perseverance!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Climbing- stepping outside of </a:t>
            </a:r>
            <a:r>
              <a:rPr lang="en" sz="1900"/>
              <a:t>their</a:t>
            </a:r>
            <a:r>
              <a:rPr lang="en" sz="1900"/>
              <a:t> comfort zones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Evening Activities</a:t>
            </a:r>
            <a:endParaRPr b="1"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Cellar Games - hide and seek 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Gym games - we have access to a hall where the children will play team games</a:t>
            </a:r>
            <a:endParaRPr b="1" sz="1900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3"/>
          <p:cNvSpPr txBox="1"/>
          <p:nvPr/>
        </p:nvSpPr>
        <p:spPr>
          <a:xfrm>
            <a:off x="162450" y="72800"/>
            <a:ext cx="881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 u="sng">
              <a:solidFill>
                <a:schemeClr val="dk1"/>
              </a:solidFill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164400" y="246600"/>
            <a:ext cx="8725200" cy="486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Mealtimes</a:t>
            </a:r>
            <a:endParaRPr b="1"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Beaumanor Hall is well known for providing delicious, child friendly and </a:t>
            </a:r>
            <a:r>
              <a:rPr lang="en" sz="1900"/>
              <a:t>nutritious</a:t>
            </a:r>
            <a:r>
              <a:rPr lang="en" sz="1900"/>
              <a:t> meals.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Always a range of choices  (including vegetarian and other dietary requirements) and something for everyone. Portions are generous.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There is a choice of toast and cereals, fruit and juice for breakfast.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There is a choice of hot food and a cold salad table for the evening meal.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At lunchtime, children have a packed lunch with a sandwich of their choice (they have already made this choice at school) 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rgbClr val="FF0000"/>
                </a:solidFill>
              </a:rPr>
              <a:t>If you have any </a:t>
            </a:r>
            <a:r>
              <a:rPr lang="en" sz="1900">
                <a:solidFill>
                  <a:srgbClr val="FF0000"/>
                </a:solidFill>
              </a:rPr>
              <a:t>concerns</a:t>
            </a:r>
            <a:r>
              <a:rPr lang="en" sz="1900">
                <a:solidFill>
                  <a:srgbClr val="FF0000"/>
                </a:solidFill>
              </a:rPr>
              <a:t>, </a:t>
            </a:r>
            <a:r>
              <a:rPr lang="en" sz="1900">
                <a:solidFill>
                  <a:srgbClr val="FF0000"/>
                </a:solidFill>
              </a:rPr>
              <a:t>please</a:t>
            </a:r>
            <a:r>
              <a:rPr lang="en" sz="1900">
                <a:solidFill>
                  <a:srgbClr val="FF0000"/>
                </a:solidFill>
              </a:rPr>
              <a:t> speak to your child’s teacher</a:t>
            </a:r>
            <a:endParaRPr sz="1900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4"/>
          <p:cNvSpPr txBox="1"/>
          <p:nvPr/>
        </p:nvSpPr>
        <p:spPr>
          <a:xfrm>
            <a:off x="162450" y="72800"/>
            <a:ext cx="881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 u="sng">
              <a:solidFill>
                <a:schemeClr val="dk1"/>
              </a:solidFill>
            </a:endParaRPr>
          </a:p>
        </p:txBody>
      </p:sp>
      <p:sp>
        <p:nvSpPr>
          <p:cNvPr id="123" name="Google Shape;123;p24"/>
          <p:cNvSpPr txBox="1"/>
          <p:nvPr/>
        </p:nvSpPr>
        <p:spPr>
          <a:xfrm>
            <a:off x="164400" y="246600"/>
            <a:ext cx="8725200" cy="39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Keeping in Touch</a:t>
            </a:r>
            <a:endParaRPr b="1"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School staff will stay in touch with their respective schools and let them know when we have arrived and how the trip is progressing.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We will administer First Aid if it is required and </a:t>
            </a:r>
            <a:r>
              <a:rPr lang="en" sz="1900"/>
              <a:t>contact</a:t>
            </a:r>
            <a:r>
              <a:rPr lang="en" sz="1900"/>
              <a:t> you immediately should there be any problems with your child’s health or behaviour.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If you need to contact us during school hours, contact your school office.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Out of hours, call 07782 545909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5"/>
          <p:cNvSpPr txBox="1"/>
          <p:nvPr/>
        </p:nvSpPr>
        <p:spPr>
          <a:xfrm>
            <a:off x="162450" y="72800"/>
            <a:ext cx="881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 u="sng">
              <a:solidFill>
                <a:schemeClr val="dk1"/>
              </a:solidFill>
            </a:endParaRPr>
          </a:p>
        </p:txBody>
      </p:sp>
      <p:sp>
        <p:nvSpPr>
          <p:cNvPr id="129" name="Google Shape;129;p25"/>
          <p:cNvSpPr txBox="1"/>
          <p:nvPr/>
        </p:nvSpPr>
        <p:spPr>
          <a:xfrm>
            <a:off x="164400" y="246600"/>
            <a:ext cx="8725200" cy="486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Returning Home- Friday 29th September</a:t>
            </a:r>
            <a:endParaRPr b="1"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All Saints - 2:50pm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Sharnford - 3:00pm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Ullesthorpe - 3:15 pm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All times are approximate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You are </a:t>
            </a:r>
            <a:r>
              <a:rPr lang="en" sz="1900"/>
              <a:t>welcome</a:t>
            </a:r>
            <a:r>
              <a:rPr lang="en" sz="1900"/>
              <a:t> to collect your child when the </a:t>
            </a:r>
            <a:r>
              <a:rPr lang="en" sz="1900"/>
              <a:t>coach</a:t>
            </a:r>
            <a:r>
              <a:rPr lang="en" sz="1900"/>
              <a:t> arrives back at school or at the end of the school day.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We will stay in touch with office staff, inform them when we leave and let you know if there are any significant delays or hold ups.</a:t>
            </a:r>
            <a:endParaRPr sz="1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