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0"/>
  </p:notesMasterIdLst>
  <p:sldIdLst>
    <p:sldId id="259" r:id="rId2"/>
    <p:sldId id="260" r:id="rId3"/>
    <p:sldId id="261" r:id="rId4"/>
    <p:sldId id="262" r:id="rId5"/>
    <p:sldId id="263" r:id="rId6"/>
    <p:sldId id="264" r:id="rId7"/>
    <p:sldId id="265" r:id="rId8"/>
    <p:sldId id="266" r:id="rId9"/>
  </p:sldIdLst>
  <p:sldSz cx="10691813" cy="7559675"/>
  <p:notesSz cx="7559675" cy="10691813"/>
  <p:embeddedFontLst>
    <p:embeddedFont>
      <p:font typeface="Balsamiq Sans" panose="020B0604020202020204" charset="0"/>
      <p:regular r:id="rId11"/>
      <p:bold r:id="rId12"/>
      <p:italic r:id="rId13"/>
      <p:boldItalic r:id="rId14"/>
    </p:embeddedFont>
    <p:embeddedFont>
      <p:font typeface="Nunito" panose="020B0604020202020204"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747775"/>
          </p15:clr>
        </p15:guide>
        <p15:guide id="2" pos="3368">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358" y="77"/>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2b5cca9025f_0_40: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2b5cca9025f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2b5cca9025f_0_184: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2b5cca9025f_0_1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2b5cca9025f_0_200: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2b5cca9025f_0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2b5cca9025f_0_217: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2b5cca9025f_0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2b5cca9025f_0_222: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2b5cca9025f_0_2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2b5cca9025f_0_225: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2b5cca9025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2b5cca9025f_0_228: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2b5cca9025f_0_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b5cca9025f_0_231: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b5cca9025f_0_2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64468" y="3161354"/>
            <a:ext cx="9963000" cy="1237200"/>
          </a:xfrm>
          <a:prstGeom prst="rect">
            <a:avLst/>
          </a:prstGeom>
        </p:spPr>
        <p:txBody>
          <a:bodyPr spcFirstLastPara="1" wrap="square" lIns="116050" tIns="116050" rIns="116050" bIns="116050" anchor="ctr" anchorCtr="0">
            <a:norm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a:endParaRPr/>
          </a:p>
        </p:txBody>
      </p:sp>
      <p:sp>
        <p:nvSpPr>
          <p:cNvPr id="15" name="Google Shape;15;p3"/>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8" name="Google Shape;18;p4"/>
          <p:cNvSpPr txBox="1">
            <a:spLocks noGrp="1"/>
          </p:cNvSpPr>
          <p:nvPr>
            <p:ph type="body" idx="1"/>
          </p:nvPr>
        </p:nvSpPr>
        <p:spPr>
          <a:xfrm>
            <a:off x="364468" y="1693927"/>
            <a:ext cx="9963000" cy="5021400"/>
          </a:xfrm>
          <a:prstGeom prst="rect">
            <a:avLst/>
          </a:prstGeom>
        </p:spPr>
        <p:txBody>
          <a:bodyPr spcFirstLastPara="1" wrap="square" lIns="116050" tIns="116050" rIns="116050" bIns="116050" anchor="t"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19" name="Google Shape;19;p4"/>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364468"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3" name="Google Shape;23;p5"/>
          <p:cNvSpPr txBox="1">
            <a:spLocks noGrp="1"/>
          </p:cNvSpPr>
          <p:nvPr>
            <p:ph type="body" idx="2"/>
          </p:nvPr>
        </p:nvSpPr>
        <p:spPr>
          <a:xfrm>
            <a:off x="5650483"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4" name="Google Shape;24;p5"/>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rmAutofit/>
          </a:bodyPr>
          <a:lstStyle>
            <a:lvl1pPr marL="457200" lvl="0" indent="-323850">
              <a:spcBef>
                <a:spcPts val="0"/>
              </a:spcBef>
              <a:spcAft>
                <a:spcPts val="0"/>
              </a:spcAft>
              <a:buSzPts val="1500"/>
              <a:buChar char="●"/>
              <a:defRPr sz="15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rm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rm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rmAutofit/>
          </a:bodyPr>
          <a:lstStyle>
            <a:lvl1pPr marL="457200" lvl="0" indent="-374650" algn="ctr">
              <a:spcBef>
                <a:spcPts val="0"/>
              </a:spcBef>
              <a:spcAft>
                <a:spcPts val="0"/>
              </a:spcAft>
              <a:buSzPts val="2300"/>
              <a:buChar char="●"/>
              <a:defRPr/>
            </a:lvl1pPr>
            <a:lvl2pPr marL="914400" lvl="1" indent="-342900" algn="ctr">
              <a:spcBef>
                <a:spcPts val="0"/>
              </a:spcBef>
              <a:spcAft>
                <a:spcPts val="0"/>
              </a:spcAft>
              <a:buSzPts val="1800"/>
              <a:buChar char="○"/>
              <a:defRPr/>
            </a:lvl2pPr>
            <a:lvl3pPr marL="1371600" lvl="2" indent="-342900" algn="ctr">
              <a:spcBef>
                <a:spcPts val="0"/>
              </a:spcBef>
              <a:spcAft>
                <a:spcPts val="0"/>
              </a:spcAft>
              <a:buSzPts val="1800"/>
              <a:buChar char="■"/>
              <a:defRPr/>
            </a:lvl3pPr>
            <a:lvl4pPr marL="1828800" lvl="3" indent="-342900" algn="ctr">
              <a:spcBef>
                <a:spcPts val="0"/>
              </a:spcBef>
              <a:spcAft>
                <a:spcPts val="0"/>
              </a:spcAft>
              <a:buSzPts val="1800"/>
              <a:buChar char="●"/>
              <a:defRPr/>
            </a:lvl4pPr>
            <a:lvl5pPr marL="2286000" lvl="4" indent="-342900" algn="ctr">
              <a:spcBef>
                <a:spcPts val="0"/>
              </a:spcBef>
              <a:spcAft>
                <a:spcPts val="0"/>
              </a:spcAft>
              <a:buSzPts val="1800"/>
              <a:buChar char="○"/>
              <a:defRPr/>
            </a:lvl5pPr>
            <a:lvl6pPr marL="2743200" lvl="5" indent="-342900" algn="ctr">
              <a:spcBef>
                <a:spcPts val="0"/>
              </a:spcBef>
              <a:spcAft>
                <a:spcPts val="0"/>
              </a:spcAft>
              <a:buSzPts val="1800"/>
              <a:buChar char="■"/>
              <a:defRPr/>
            </a:lvl6pPr>
            <a:lvl7pPr marL="3200400" lvl="6" indent="-342900" algn="ctr">
              <a:spcBef>
                <a:spcPts val="0"/>
              </a:spcBef>
              <a:spcAft>
                <a:spcPts val="0"/>
              </a:spcAft>
              <a:buSzPts val="1800"/>
              <a:buChar char="●"/>
              <a:defRPr/>
            </a:lvl7pPr>
            <a:lvl8pPr marL="3657600" lvl="7" indent="-342900" algn="ctr">
              <a:spcBef>
                <a:spcPts val="0"/>
              </a:spcBef>
              <a:spcAft>
                <a:spcPts val="0"/>
              </a:spcAft>
              <a:buSzPts val="1800"/>
              <a:buChar char="○"/>
              <a:defRPr/>
            </a:lvl8pPr>
            <a:lvl9pPr marL="4114800" lvl="8" indent="-342900" algn="ctr">
              <a:spcBef>
                <a:spcPts val="0"/>
              </a:spcBef>
              <a:spcAft>
                <a:spcPts val="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0"/>
              </a:spcBef>
              <a:spcAft>
                <a:spcPts val="0"/>
              </a:spcAft>
              <a:buClr>
                <a:schemeClr val="dk2"/>
              </a:buClr>
              <a:buSzPts val="1800"/>
              <a:buChar char="○"/>
              <a:defRPr sz="1800">
                <a:solidFill>
                  <a:schemeClr val="dk2"/>
                </a:solidFill>
              </a:defRPr>
            </a:lvl2pPr>
            <a:lvl3pPr marL="1371600" lvl="2" indent="-342900">
              <a:lnSpc>
                <a:spcPct val="115000"/>
              </a:lnSpc>
              <a:spcBef>
                <a:spcPts val="0"/>
              </a:spcBef>
              <a:spcAft>
                <a:spcPts val="0"/>
              </a:spcAft>
              <a:buClr>
                <a:schemeClr val="dk2"/>
              </a:buClr>
              <a:buSzPts val="1800"/>
              <a:buChar char="■"/>
              <a:defRPr sz="1800">
                <a:solidFill>
                  <a:schemeClr val="dk2"/>
                </a:solidFill>
              </a:defRPr>
            </a:lvl3pPr>
            <a:lvl4pPr marL="1828800" lvl="3" indent="-342900">
              <a:lnSpc>
                <a:spcPct val="115000"/>
              </a:lnSpc>
              <a:spcBef>
                <a:spcPts val="0"/>
              </a:spcBef>
              <a:spcAft>
                <a:spcPts val="0"/>
              </a:spcAft>
              <a:buClr>
                <a:schemeClr val="dk2"/>
              </a:buClr>
              <a:buSzPts val="1800"/>
              <a:buChar char="●"/>
              <a:defRPr sz="1800">
                <a:solidFill>
                  <a:schemeClr val="dk2"/>
                </a:solidFill>
              </a:defRPr>
            </a:lvl4pPr>
            <a:lvl5pPr marL="2286000" lvl="4" indent="-342900">
              <a:lnSpc>
                <a:spcPct val="115000"/>
              </a:lnSpc>
              <a:spcBef>
                <a:spcPts val="0"/>
              </a:spcBef>
              <a:spcAft>
                <a:spcPts val="0"/>
              </a:spcAft>
              <a:buClr>
                <a:schemeClr val="dk2"/>
              </a:buClr>
              <a:buSzPts val="1800"/>
              <a:buChar char="○"/>
              <a:defRPr sz="1800">
                <a:solidFill>
                  <a:schemeClr val="dk2"/>
                </a:solidFill>
              </a:defRPr>
            </a:lvl5pPr>
            <a:lvl6pPr marL="2743200" lvl="5" indent="-342900">
              <a:lnSpc>
                <a:spcPct val="115000"/>
              </a:lnSpc>
              <a:spcBef>
                <a:spcPts val="0"/>
              </a:spcBef>
              <a:spcAft>
                <a:spcPts val="0"/>
              </a:spcAft>
              <a:buClr>
                <a:schemeClr val="dk2"/>
              </a:buClr>
              <a:buSzPts val="1800"/>
              <a:buChar char="■"/>
              <a:defRPr sz="1800">
                <a:solidFill>
                  <a:schemeClr val="dk2"/>
                </a:solidFill>
              </a:defRPr>
            </a:lvl6pPr>
            <a:lvl7pPr marL="3200400" lvl="6" indent="-342900">
              <a:lnSpc>
                <a:spcPct val="115000"/>
              </a:lnSpc>
              <a:spcBef>
                <a:spcPts val="0"/>
              </a:spcBef>
              <a:spcAft>
                <a:spcPts val="0"/>
              </a:spcAft>
              <a:buClr>
                <a:schemeClr val="dk2"/>
              </a:buClr>
              <a:buSzPts val="1800"/>
              <a:buChar char="●"/>
              <a:defRPr sz="1800">
                <a:solidFill>
                  <a:schemeClr val="dk2"/>
                </a:solidFill>
              </a:defRPr>
            </a:lvl7pPr>
            <a:lvl8pPr marL="3657600" lvl="7" indent="-342900">
              <a:lnSpc>
                <a:spcPct val="115000"/>
              </a:lnSpc>
              <a:spcBef>
                <a:spcPts val="0"/>
              </a:spcBef>
              <a:spcAft>
                <a:spcPts val="0"/>
              </a:spcAft>
              <a:buClr>
                <a:schemeClr val="dk2"/>
              </a:buClr>
              <a:buSzPts val="1800"/>
              <a:buChar char="○"/>
              <a:defRPr sz="1800">
                <a:solidFill>
                  <a:schemeClr val="dk2"/>
                </a:solidFill>
              </a:defRPr>
            </a:lvl8pPr>
            <a:lvl9pPr marL="4114800" lvl="8" indent="-342900">
              <a:lnSpc>
                <a:spcPct val="115000"/>
              </a:lnSpc>
              <a:spcBef>
                <a:spcPts val="0"/>
              </a:spcBef>
              <a:spcAft>
                <a:spcPts val="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pic>
        <p:nvPicPr>
          <p:cNvPr id="76" name="Google Shape;76;p16"/>
          <p:cNvPicPr preferRelativeResize="0"/>
          <p:nvPr/>
        </p:nvPicPr>
        <p:blipFill>
          <a:blip r:embed="rId3">
            <a:alphaModFix amt="5000"/>
          </a:blip>
          <a:stretch>
            <a:fillRect/>
          </a:stretch>
        </p:blipFill>
        <p:spPr>
          <a:xfrm>
            <a:off x="383323" y="271250"/>
            <a:ext cx="9925325" cy="7017500"/>
          </a:xfrm>
          <a:prstGeom prst="rect">
            <a:avLst/>
          </a:prstGeom>
          <a:noFill/>
          <a:ln>
            <a:noFill/>
          </a:ln>
        </p:spPr>
      </p:pic>
      <p:sp>
        <p:nvSpPr>
          <p:cNvPr id="77" name="Google Shape;77;p16"/>
          <p:cNvSpPr txBox="1"/>
          <p:nvPr/>
        </p:nvSpPr>
        <p:spPr>
          <a:xfrm>
            <a:off x="1177650" y="2354053"/>
            <a:ext cx="8336700" cy="3403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7200" b="1">
                <a:solidFill>
                  <a:srgbClr val="023B7E"/>
                </a:solidFill>
                <a:latin typeface="Balsamiq Sans"/>
                <a:ea typeface="Balsamiq Sans"/>
                <a:cs typeface="Balsamiq Sans"/>
                <a:sym typeface="Balsamiq Sans"/>
              </a:rPr>
              <a:t>READING &amp; WRITING</a:t>
            </a:r>
            <a:endParaRPr sz="7200" b="1">
              <a:solidFill>
                <a:srgbClr val="023B7E"/>
              </a:solidFill>
              <a:latin typeface="Balsamiq Sans"/>
              <a:ea typeface="Balsamiq Sans"/>
              <a:cs typeface="Balsamiq Sans"/>
              <a:sym typeface="Balsamiq Sans"/>
            </a:endParaRPr>
          </a:p>
          <a:p>
            <a:pPr marL="0" lvl="0" indent="0" algn="ctr" rtl="0">
              <a:spcBef>
                <a:spcPts val="0"/>
              </a:spcBef>
              <a:spcAft>
                <a:spcPts val="0"/>
              </a:spcAft>
              <a:buClr>
                <a:schemeClr val="dk1"/>
              </a:buClr>
              <a:buSzPts val="1100"/>
              <a:buFont typeface="Arial"/>
              <a:buNone/>
            </a:pPr>
            <a:r>
              <a:rPr lang="en-GB" sz="3000" i="1">
                <a:solidFill>
                  <a:srgbClr val="01D673"/>
                </a:solidFill>
                <a:latin typeface="Nunito"/>
                <a:ea typeface="Nunito"/>
                <a:cs typeface="Nunito"/>
                <a:sym typeface="Nunito"/>
              </a:rPr>
              <a:t>Learning to blend literacy skills to produce fact and fiction texts fit to showcase to an audience.</a:t>
            </a:r>
            <a:endParaRPr sz="3000" i="1">
              <a:solidFill>
                <a:srgbClr val="01D673"/>
              </a:solidFill>
              <a:latin typeface="Nunito"/>
              <a:ea typeface="Nunito"/>
              <a:cs typeface="Nunito"/>
              <a:sym typeface="Nunito"/>
            </a:endParaRPr>
          </a:p>
        </p:txBody>
      </p:sp>
      <p:pic>
        <p:nvPicPr>
          <p:cNvPr id="78" name="Google Shape;78;p16"/>
          <p:cNvPicPr preferRelativeResize="0"/>
          <p:nvPr/>
        </p:nvPicPr>
        <p:blipFill>
          <a:blip r:embed="rId4">
            <a:alphaModFix/>
          </a:blip>
          <a:stretch>
            <a:fillRect/>
          </a:stretch>
        </p:blipFill>
        <p:spPr>
          <a:xfrm>
            <a:off x="4243512" y="1802759"/>
            <a:ext cx="2204974" cy="5512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7"/>
          <p:cNvSpPr txBox="1"/>
          <p:nvPr/>
        </p:nvSpPr>
        <p:spPr>
          <a:xfrm>
            <a:off x="348675" y="412075"/>
            <a:ext cx="10000800" cy="59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a:solidFill>
                  <a:schemeClr val="dk1"/>
                </a:solidFill>
                <a:latin typeface="Nunito"/>
                <a:ea typeface="Nunito"/>
                <a:cs typeface="Nunito"/>
                <a:sym typeface="Nunito"/>
              </a:rPr>
              <a:t>CUSP Reading &amp; Writing</a:t>
            </a:r>
            <a:r>
              <a:rPr lang="en-GB">
                <a:solidFill>
                  <a:schemeClr val="dk1"/>
                </a:solidFill>
                <a:latin typeface="Nunito"/>
                <a:ea typeface="Nunito"/>
                <a:cs typeface="Nunito"/>
                <a:sym typeface="Nunito"/>
              </a:rPr>
              <a:t> is an evidence informed, carefully sequenced English curriculum, which maps core content in Reading and Writing across the primary journey, ensuring that learning is taught and revisited over time so that pupils commit their understanding to the long-term memory.</a:t>
            </a:r>
            <a:endParaRPr>
              <a:solidFill>
                <a:schemeClr val="dk1"/>
              </a:solidFill>
              <a:latin typeface="Nunito"/>
              <a:ea typeface="Nunito"/>
              <a:cs typeface="Nunito"/>
              <a:sym typeface="Nunito"/>
            </a:endParaRPr>
          </a:p>
          <a:p>
            <a:pPr marL="0" marR="4770566" lvl="0" indent="0" algn="l" rtl="0">
              <a:spcBef>
                <a:spcPts val="0"/>
              </a:spcBef>
              <a:spcAft>
                <a:spcPts val="0"/>
              </a:spcAft>
              <a:buNone/>
            </a:pPr>
            <a:endParaRPr sz="1200">
              <a:solidFill>
                <a:schemeClr val="dk1"/>
              </a:solidFill>
              <a:latin typeface="Nunito"/>
              <a:ea typeface="Nunito"/>
              <a:cs typeface="Nunito"/>
              <a:sym typeface="Nunito"/>
            </a:endParaRPr>
          </a:p>
          <a:p>
            <a:pPr marL="0" marR="4770566"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Clr>
                <a:schemeClr val="dk1"/>
              </a:buClr>
              <a:buSzPts val="1100"/>
              <a:buFont typeface="Arial"/>
              <a:buNone/>
            </a:pPr>
            <a:r>
              <a:rPr lang="en-GB" b="1">
                <a:solidFill>
                  <a:schemeClr val="dk1"/>
                </a:solidFill>
                <a:latin typeface="Nunito"/>
                <a:ea typeface="Nunito"/>
                <a:cs typeface="Nunito"/>
                <a:sym typeface="Nunito"/>
              </a:rPr>
              <a:t>Writing</a:t>
            </a:r>
            <a:r>
              <a:rPr lang="en-GB">
                <a:solidFill>
                  <a:schemeClr val="dk1"/>
                </a:solidFill>
                <a:latin typeface="Nunito"/>
                <a:ea typeface="Nunito"/>
                <a:cs typeface="Nunito"/>
                <a:sym typeface="Nunito"/>
              </a:rPr>
              <a:t>  </a:t>
            </a: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a:solidFill>
                  <a:schemeClr val="dk1"/>
                </a:solidFill>
                <a:latin typeface="Nunito"/>
                <a:ea typeface="Nunito"/>
                <a:cs typeface="Nunito"/>
                <a:sym typeface="Nunito"/>
              </a:rPr>
              <a:t>CUSP Writing draws on taught content from CUSP History, Geography and Science and from the in-depth study of core texts from the literature spine. Expert subject knowledge is carefully woven into each writing module which gives teachers the opportunity to teach and rehearse key knowledge and skills before applying this learning to meaningful extended outcomes.</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a:solidFill>
                  <a:schemeClr val="dk1"/>
                </a:solidFill>
                <a:latin typeface="Nunito"/>
                <a:ea typeface="Nunito"/>
                <a:cs typeface="Nunito"/>
                <a:sym typeface="Nunito"/>
              </a:rPr>
              <a:t>The careful architecture of this curriculum ensures that pupils build on prior learning and maximise purposeful curriculum connections to become writers for life.</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a:solidFill>
                  <a:schemeClr val="dk1"/>
                </a:solidFill>
                <a:latin typeface="Nunito"/>
                <a:ea typeface="Nunito"/>
                <a:cs typeface="Nunito"/>
                <a:sym typeface="Nunito"/>
              </a:rPr>
              <a:t>Punctuation and grammar is taught directly within the CUSP curriculum and pupils receive separate spelling CUSP lessons.</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b="1">
                <a:solidFill>
                  <a:schemeClr val="dk1"/>
                </a:solidFill>
                <a:latin typeface="Nunito"/>
                <a:ea typeface="Nunito"/>
                <a:cs typeface="Nunito"/>
                <a:sym typeface="Nunito"/>
              </a:rPr>
              <a:t>Reading </a:t>
            </a:r>
            <a:endParaRPr b="1">
              <a:solidFill>
                <a:schemeClr val="dk1"/>
              </a:solidFill>
              <a:latin typeface="Nunito"/>
              <a:ea typeface="Nunito"/>
              <a:cs typeface="Nunito"/>
              <a:sym typeface="Nunito"/>
            </a:endParaRPr>
          </a:p>
          <a:p>
            <a:pPr marL="0" marR="0" lvl="0" indent="0" algn="l" rtl="0">
              <a:spcBef>
                <a:spcPts val="0"/>
              </a:spcBef>
              <a:spcAft>
                <a:spcPts val="0"/>
              </a:spcAft>
              <a:buNone/>
            </a:pPr>
            <a:r>
              <a:rPr lang="en-GB">
                <a:solidFill>
                  <a:schemeClr val="dk1"/>
                </a:solidFill>
                <a:latin typeface="Nunito"/>
                <a:ea typeface="Nunito"/>
                <a:cs typeface="Nunito"/>
                <a:sym typeface="Nunito"/>
              </a:rPr>
              <a:t>CUSP Reading is deliberately designed to be ambitious and aspirational, ensuring that every child leaves our school as a competent, confident reader. Drawing on the latest research around explicit vocabulary instruction, reading fluency and key comprehension strategies, this curriculum is a synthesis of what we know works in helping children make outstanding progress in reading and a distillation into consistent, well-structured practice.</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a:solidFill>
                  <a:schemeClr val="dk1"/>
                </a:solidFill>
                <a:latin typeface="Nunito"/>
                <a:ea typeface="Nunito"/>
                <a:cs typeface="Nunito"/>
                <a:sym typeface="Nunito"/>
              </a:rPr>
              <a:t>Pupils will receive a daily diet of excellent reading teaching and this will be supplemented by regular opportunities to engage with shared reading experiences, promoting the joy of reading with the whole school community. The clear structure and principles ensure that teaching is progressive, challenging and engaging and the rich, diverse literature spine acts as both a mirror so that every child can see themselves in the core texts and as a mirror to engage pupils with experiences beyond their own field of reference.</a:t>
            </a:r>
            <a:endParaRPr>
              <a:solidFill>
                <a:schemeClr val="dk1"/>
              </a:solidFill>
              <a:latin typeface="Nunito"/>
              <a:ea typeface="Nunito"/>
              <a:cs typeface="Nunito"/>
              <a:sym typeface="Nunito"/>
            </a:endParaRPr>
          </a:p>
          <a:p>
            <a:pPr marL="0" marR="0" lvl="0" indent="0" algn="l" rtl="0">
              <a:spcBef>
                <a:spcPts val="0"/>
              </a:spcBef>
              <a:spcAft>
                <a:spcPts val="0"/>
              </a:spcAft>
              <a:buClr>
                <a:schemeClr val="dk1"/>
              </a:buClr>
              <a:buSzPts val="1100"/>
              <a:buFont typeface="Arial"/>
              <a:buNone/>
            </a:pPr>
            <a:endParaRPr>
              <a:solidFill>
                <a:schemeClr val="dk1"/>
              </a:solidFill>
              <a:latin typeface="Nunito"/>
              <a:ea typeface="Nunito"/>
              <a:cs typeface="Nunito"/>
              <a:sym typeface="Nunito"/>
            </a:endParaRPr>
          </a:p>
          <a:p>
            <a:pPr marL="0" marR="4770566" lvl="0" indent="0" algn="l" rtl="0">
              <a:spcBef>
                <a:spcPts val="0"/>
              </a:spcBef>
              <a:spcAft>
                <a:spcPts val="0"/>
              </a:spcAft>
              <a:buNone/>
            </a:pPr>
            <a:endParaRPr>
              <a:solidFill>
                <a:schemeClr val="dk1"/>
              </a:solidFill>
              <a:latin typeface="Nunito"/>
              <a:ea typeface="Nunito"/>
              <a:cs typeface="Nunito"/>
              <a:sym typeface="Nunito"/>
            </a:endParaRPr>
          </a:p>
        </p:txBody>
      </p:sp>
      <p:grpSp>
        <p:nvGrpSpPr>
          <p:cNvPr id="84" name="Google Shape;84;p17"/>
          <p:cNvGrpSpPr/>
          <p:nvPr/>
        </p:nvGrpSpPr>
        <p:grpSpPr>
          <a:xfrm>
            <a:off x="247650" y="6865700"/>
            <a:ext cx="9831497" cy="589525"/>
            <a:chOff x="247650" y="6865700"/>
            <a:chExt cx="9831497" cy="589525"/>
          </a:xfrm>
        </p:grpSpPr>
        <p:pic>
          <p:nvPicPr>
            <p:cNvPr id="85" name="Google Shape;85;p17"/>
            <p:cNvPicPr preferRelativeResize="0"/>
            <p:nvPr/>
          </p:nvPicPr>
          <p:blipFill>
            <a:blip r:embed="rId3">
              <a:alphaModFix/>
            </a:blip>
            <a:stretch>
              <a:fillRect/>
            </a:stretch>
          </p:blipFill>
          <p:spPr>
            <a:xfrm>
              <a:off x="4076698" y="6865700"/>
              <a:ext cx="6002448" cy="589525"/>
            </a:xfrm>
            <a:prstGeom prst="rect">
              <a:avLst/>
            </a:prstGeom>
            <a:noFill/>
            <a:ln>
              <a:noFill/>
            </a:ln>
          </p:spPr>
        </p:pic>
        <p:pic>
          <p:nvPicPr>
            <p:cNvPr id="86" name="Google Shape;86;p17"/>
            <p:cNvPicPr preferRelativeResize="0"/>
            <p:nvPr/>
          </p:nvPicPr>
          <p:blipFill>
            <a:blip r:embed="rId4">
              <a:alphaModFix/>
            </a:blip>
            <a:stretch>
              <a:fillRect/>
            </a:stretch>
          </p:blipFill>
          <p:spPr>
            <a:xfrm>
              <a:off x="247650" y="6991789"/>
              <a:ext cx="1181102" cy="337350"/>
            </a:xfrm>
            <a:prstGeom prst="rect">
              <a:avLst/>
            </a:prstGeom>
            <a:noFill/>
            <a:ln>
              <a:noFill/>
            </a:ln>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91" name="Google Shape;91;p18"/>
          <p:cNvPicPr preferRelativeResize="0"/>
          <p:nvPr/>
        </p:nvPicPr>
        <p:blipFill>
          <a:blip r:embed="rId3">
            <a:alphaModFix/>
          </a:blip>
          <a:stretch>
            <a:fillRect/>
          </a:stretch>
        </p:blipFill>
        <p:spPr>
          <a:xfrm>
            <a:off x="170250" y="1737300"/>
            <a:ext cx="10351476" cy="5822700"/>
          </a:xfrm>
          <a:prstGeom prst="rect">
            <a:avLst/>
          </a:prstGeom>
          <a:noFill/>
          <a:ln>
            <a:noFill/>
          </a:ln>
        </p:spPr>
      </p:pic>
      <p:sp>
        <p:nvSpPr>
          <p:cNvPr id="92" name="Google Shape;92;p18"/>
          <p:cNvSpPr txBox="1"/>
          <p:nvPr/>
        </p:nvSpPr>
        <p:spPr>
          <a:xfrm>
            <a:off x="170250" y="126800"/>
            <a:ext cx="10351500" cy="1723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a:solidFill>
                  <a:schemeClr val="dk1"/>
                </a:solidFill>
                <a:latin typeface="Nunito"/>
                <a:ea typeface="Nunito"/>
                <a:cs typeface="Nunito"/>
                <a:sym typeface="Nunito"/>
              </a:rPr>
              <a:t>CUSP Literature Spine</a:t>
            </a:r>
            <a:endParaRPr sz="1600" b="1">
              <a:solidFill>
                <a:schemeClr val="dk1"/>
              </a:solidFill>
              <a:latin typeface="Nunito"/>
              <a:ea typeface="Nunito"/>
              <a:cs typeface="Nunito"/>
              <a:sym typeface="Nunito"/>
            </a:endParaRPr>
          </a:p>
          <a:p>
            <a:pPr marL="0" lvl="0" indent="0" algn="l" rtl="0">
              <a:spcBef>
                <a:spcPts val="0"/>
              </a:spcBef>
              <a:spcAft>
                <a:spcPts val="0"/>
              </a:spcAft>
              <a:buNone/>
            </a:pPr>
            <a:r>
              <a:rPr lang="en-GB">
                <a:solidFill>
                  <a:schemeClr val="dk1"/>
                </a:solidFill>
                <a:latin typeface="Nunito"/>
                <a:ea typeface="Nunito"/>
                <a:cs typeface="Nunito"/>
                <a:sym typeface="Nunito"/>
              </a:rPr>
              <a:t>Each cohort will have a suite of core texts that will form the depth study for the academic year. These texts represent a promise from the school to every pupil that it serves of the literature that it is committed to studying throughout a pupil’s school journey. These texts have been mapped carefully to ensure a breadth of experiences, authors, texts and themes is addressed across the Primary years. In addition to these texts, there are core poems that each year group will study in detail. Other texts that will be studied in part will be outlined within the curriculum. This spine represents the core texts for depth study only. The literature spine has been harmonised with the wider curriculum, where appropriate.</a:t>
            </a:r>
            <a:endParaRPr>
              <a:solidFill>
                <a:schemeClr val="dk1"/>
              </a:solidFill>
              <a:latin typeface="Nunito"/>
              <a:ea typeface="Nunito"/>
              <a:cs typeface="Nunito"/>
              <a:sym typeface="Nunito"/>
            </a:endParaRPr>
          </a:p>
        </p:txBody>
      </p:sp>
      <p:sp>
        <p:nvSpPr>
          <p:cNvPr id="93" name="Google Shape;93;p18"/>
          <p:cNvSpPr txBox="1"/>
          <p:nvPr/>
        </p:nvSpPr>
        <p:spPr>
          <a:xfrm>
            <a:off x="776600" y="2012825"/>
            <a:ext cx="2789400" cy="6180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b="1">
                <a:solidFill>
                  <a:schemeClr val="dk1"/>
                </a:solidFill>
              </a:rPr>
              <a:t>KS1 Cycle A</a:t>
            </a:r>
            <a:endParaRPr sz="2300" b="1">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19"/>
          <p:cNvPicPr preferRelativeResize="0"/>
          <p:nvPr/>
        </p:nvPicPr>
        <p:blipFill>
          <a:blip r:embed="rId3">
            <a:alphaModFix/>
          </a:blip>
          <a:stretch>
            <a:fillRect/>
          </a:stretch>
        </p:blipFill>
        <p:spPr>
          <a:xfrm>
            <a:off x="156175" y="860725"/>
            <a:ext cx="10379650" cy="5838550"/>
          </a:xfrm>
          <a:prstGeom prst="rect">
            <a:avLst/>
          </a:prstGeom>
          <a:noFill/>
          <a:ln>
            <a:noFill/>
          </a:ln>
        </p:spPr>
      </p:pic>
      <p:sp>
        <p:nvSpPr>
          <p:cNvPr id="99" name="Google Shape;99;p19"/>
          <p:cNvSpPr txBox="1"/>
          <p:nvPr/>
        </p:nvSpPr>
        <p:spPr>
          <a:xfrm>
            <a:off x="792450" y="1093575"/>
            <a:ext cx="2789400" cy="6180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b="1">
                <a:solidFill>
                  <a:schemeClr val="dk1"/>
                </a:solidFill>
              </a:rPr>
              <a:t>KS1 Cycle B</a:t>
            </a:r>
            <a:endParaRPr sz="2300" b="1">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4" name="Google Shape;104;p20"/>
          <p:cNvPicPr preferRelativeResize="0"/>
          <p:nvPr/>
        </p:nvPicPr>
        <p:blipFill>
          <a:blip r:embed="rId3">
            <a:alphaModFix/>
          </a:blip>
          <a:stretch>
            <a:fillRect/>
          </a:stretch>
        </p:blipFill>
        <p:spPr>
          <a:xfrm>
            <a:off x="142088" y="852800"/>
            <a:ext cx="10407826" cy="5854401"/>
          </a:xfrm>
          <a:prstGeom prst="rect">
            <a:avLst/>
          </a:prstGeom>
          <a:noFill/>
          <a:ln>
            <a:noFill/>
          </a:ln>
        </p:spPr>
      </p:pic>
      <p:sp>
        <p:nvSpPr>
          <p:cNvPr id="105" name="Google Shape;105;p20"/>
          <p:cNvSpPr txBox="1"/>
          <p:nvPr/>
        </p:nvSpPr>
        <p:spPr>
          <a:xfrm>
            <a:off x="792450" y="1093575"/>
            <a:ext cx="2789400" cy="6180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b="1">
                <a:solidFill>
                  <a:schemeClr val="dk1"/>
                </a:solidFill>
              </a:rPr>
              <a:t>LKS2 Cycle A</a:t>
            </a:r>
            <a:endParaRPr sz="2300" b="1">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21"/>
          <p:cNvPicPr preferRelativeResize="0"/>
          <p:nvPr/>
        </p:nvPicPr>
        <p:blipFill>
          <a:blip r:embed="rId3">
            <a:alphaModFix/>
          </a:blip>
          <a:stretch>
            <a:fillRect/>
          </a:stretch>
        </p:blipFill>
        <p:spPr>
          <a:xfrm>
            <a:off x="170263" y="868650"/>
            <a:ext cx="10351476" cy="5822700"/>
          </a:xfrm>
          <a:prstGeom prst="rect">
            <a:avLst/>
          </a:prstGeom>
          <a:noFill/>
          <a:ln>
            <a:noFill/>
          </a:ln>
        </p:spPr>
      </p:pic>
      <p:sp>
        <p:nvSpPr>
          <p:cNvPr id="111" name="Google Shape;111;p21"/>
          <p:cNvSpPr txBox="1"/>
          <p:nvPr/>
        </p:nvSpPr>
        <p:spPr>
          <a:xfrm>
            <a:off x="792450" y="1093575"/>
            <a:ext cx="2789400" cy="6180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b="1">
                <a:solidFill>
                  <a:schemeClr val="dk1"/>
                </a:solidFill>
              </a:rPr>
              <a:t>LKS2 Cycle B</a:t>
            </a:r>
            <a:endParaRPr sz="2300" b="1">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p22"/>
          <p:cNvPicPr preferRelativeResize="0"/>
          <p:nvPr/>
        </p:nvPicPr>
        <p:blipFill>
          <a:blip r:embed="rId3">
            <a:alphaModFix/>
          </a:blip>
          <a:stretch>
            <a:fillRect/>
          </a:stretch>
        </p:blipFill>
        <p:spPr>
          <a:xfrm>
            <a:off x="170263" y="868650"/>
            <a:ext cx="10351476" cy="5822700"/>
          </a:xfrm>
          <a:prstGeom prst="rect">
            <a:avLst/>
          </a:prstGeom>
          <a:noFill/>
          <a:ln>
            <a:noFill/>
          </a:ln>
        </p:spPr>
      </p:pic>
      <p:sp>
        <p:nvSpPr>
          <p:cNvPr id="117" name="Google Shape;117;p22"/>
          <p:cNvSpPr txBox="1"/>
          <p:nvPr/>
        </p:nvSpPr>
        <p:spPr>
          <a:xfrm>
            <a:off x="792450" y="1093575"/>
            <a:ext cx="2789400" cy="6180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b="1">
                <a:solidFill>
                  <a:schemeClr val="dk1"/>
                </a:solidFill>
              </a:rPr>
              <a:t>UKS2 Cycle A</a:t>
            </a:r>
            <a:endParaRPr sz="2300" b="1">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p23"/>
          <p:cNvPicPr preferRelativeResize="0"/>
          <p:nvPr/>
        </p:nvPicPr>
        <p:blipFill>
          <a:blip r:embed="rId3">
            <a:alphaModFix/>
          </a:blip>
          <a:stretch>
            <a:fillRect/>
          </a:stretch>
        </p:blipFill>
        <p:spPr>
          <a:xfrm>
            <a:off x="184350" y="876575"/>
            <a:ext cx="10323300" cy="5806849"/>
          </a:xfrm>
          <a:prstGeom prst="rect">
            <a:avLst/>
          </a:prstGeom>
          <a:noFill/>
          <a:ln>
            <a:noFill/>
          </a:ln>
        </p:spPr>
      </p:pic>
      <p:sp>
        <p:nvSpPr>
          <p:cNvPr id="123" name="Google Shape;123;p23"/>
          <p:cNvSpPr txBox="1"/>
          <p:nvPr/>
        </p:nvSpPr>
        <p:spPr>
          <a:xfrm>
            <a:off x="792450" y="1093575"/>
            <a:ext cx="2789400" cy="6180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300" b="1">
                <a:solidFill>
                  <a:schemeClr val="dk1"/>
                </a:solidFill>
              </a:rPr>
              <a:t>UKS2 Cycle B</a:t>
            </a:r>
            <a:endParaRPr sz="2300" b="1">
              <a:solidFill>
                <a:schemeClr val="dk1"/>
              </a:solidFil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8634</TotalTime>
  <Words>482</Words>
  <Application>Microsoft Office PowerPoint</Application>
  <PresentationFormat>Custom</PresentationFormat>
  <Paragraphs>24</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Nunito</vt:lpstr>
      <vt:lpstr>Arial</vt:lpstr>
      <vt:lpstr>Balsamiq Sans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sboyd-hope</dc:creator>
  <cp:lastModifiedBy>sboyd-hope</cp:lastModifiedBy>
  <cp:revision>2</cp:revision>
  <dcterms:modified xsi:type="dcterms:W3CDTF">2024-02-27T19:34:18Z</dcterms:modified>
</cp:coreProperties>
</file>