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y="6858000" cx="12192000"/>
  <p:notesSz cx="6858000" cy="9144000"/>
  <p:embeddedFontLst>
    <p:embeddedFont>
      <p:font typeface="Overlock"/>
      <p:regular r:id="rId17"/>
      <p:bold r:id="rId18"/>
      <p:italic r:id="rId19"/>
      <p:boldItalic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21" roundtripDataSignature="AMtx7miy+JB4dQC1+9ZKqQHJrsZfA33yt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Overlock-bold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21" Type="http://customschemas.google.com/relationships/presentationmetadata" Target="meta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font" Target="fonts/Overlock-regular.fntdata"/><Relationship Id="rId16" Type="http://schemas.openxmlformats.org/officeDocument/2006/relationships/slide" Target="slides/slide12.xml"/><Relationship Id="rId5" Type="http://schemas.openxmlformats.org/officeDocument/2006/relationships/slide" Target="slides/slide1.xml"/><Relationship Id="rId19" Type="http://schemas.openxmlformats.org/officeDocument/2006/relationships/font" Target="fonts/Overlock-italic.fntdata"/><Relationship Id="rId6" Type="http://schemas.openxmlformats.org/officeDocument/2006/relationships/slide" Target="slides/slide2.xml"/><Relationship Id="rId18" Type="http://schemas.openxmlformats.org/officeDocument/2006/relationships/font" Target="fonts/Overlock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lang="en-GB"/>
              <a:t>Click and page will change and mission music should start.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Click to reveal each of the lesson objectives.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Read out each bullet point.</a:t>
            </a:r>
            <a:endParaRPr/>
          </a:p>
        </p:txBody>
      </p:sp>
      <p:sp>
        <p:nvSpPr>
          <p:cNvPr id="109" name="Google Shape;109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" name="Google Shape;119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to get the text alert – sound and info.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Take suggestions from the children. Anyone heard of it? What might they already know?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the photo image which has a hyperlink. Should open up the YouTube link – no ads.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**Original source if hyperlink fails – will have ads. https://www.youtube.com/watch?v=-RMQCVIrF9U**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Discuss when we are wanting to cross the road safely – there are 5 important steps we need to remember.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Get children to show their Road Safety hand – talk about the 5 Road Safety Steps.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Practice the actions. Get volunteers who would like to demonstrate.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Stop = 1 palm straight out in front. Look = Finger and thumb on each hand to create glasses/binocular shape. Listen = cup one ear. Think = pretend to scratch the top of your forehead. Hold hands = clasp hands together similar to a handshake shape.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Add the props – stop sign, googly eyes,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Ask why do we think these steps are important to cross the road safely?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" name="Google Shape;144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Recap the 5 Crossing Types. Do they know what they all are? The next slide will go into detail.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to reveal each answer.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Were the children right?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Have they seen any of these in real life?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might a puffin, zebra and toucan crossing look like? Anyone know?</a:t>
            </a:r>
            <a:endParaRPr/>
          </a:p>
        </p:txBody>
      </p:sp>
      <p:sp>
        <p:nvSpPr>
          <p:cNvPr id="156" name="Google Shape;156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5" name="Google Shape;175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does ‘Be Bright, Be seen’ mean?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**Click each picture in turn. Look at the pictures for clues.**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Pic 1 – What is the pedestrian wearing? Why? What might the slogan mean?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Pic 2 – What is good about the little boy’s clothing choices? When might this still not be enough?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Pic 3 – What is this? What does it do? Where could you put it?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Pic 4 – What do we notice on the straps? Anyone have these?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**If possible share real life examples of reflective strips**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" name="Google Shape;188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Discuss.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9" name="Google Shape;199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Discuss.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Possible questions – are there any exceptions? Only in minicabs, taxis, coaches or vans there may be no option of a car seat. Must wear a seatbelt and must be sat in the rear. Also, children can travel without a car seat if the journey is ‘unexpected, necessary or short distance’.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Extension activity – children could measure each other. Who is 135cm or taller in our class?</a:t>
            </a:r>
            <a:endParaRPr/>
          </a:p>
        </p:txBody>
      </p:sp>
      <p:sp>
        <p:nvSpPr>
          <p:cNvPr id="200" name="Google Shape;200;p1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p1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1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to reveal text alert.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Re-cap the key takeaways.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 – Green cross code. Stop, look and listen. Always wait for traffic to stop. Choose a safe place to cross.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2 – The main crossing types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3 – Be Bright, Be Seen – bright clothing and reflective clothing/strips in darker mornings and evenings.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4 – You should be in a car seat until 135cm OR when you turn 12. Whichever comes first. </a:t>
            </a:r>
            <a:endParaRPr/>
          </a:p>
        </p:txBody>
      </p:sp>
      <p:sp>
        <p:nvSpPr>
          <p:cNvPr id="220" name="Google Shape;220;p1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en-GB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1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9" name="Google Shape;29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1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2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2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2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2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2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2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2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2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2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2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2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2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2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2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2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Relationship Id="rId4" Type="http://schemas.openxmlformats.org/officeDocument/2006/relationships/image" Target="../media/image13.jpg"/><Relationship Id="rId5" Type="http://schemas.openxmlformats.org/officeDocument/2006/relationships/image" Target="../media/image4.png"/><Relationship Id="rId6" Type="http://schemas.openxmlformats.org/officeDocument/2006/relationships/image" Target="../media/image6.png"/><Relationship Id="rId7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Relationship Id="rId4" Type="http://schemas.openxmlformats.org/officeDocument/2006/relationships/image" Target="../media/image6.png"/><Relationship Id="rId5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6.png"/><Relationship Id="rId5" Type="http://schemas.openxmlformats.org/officeDocument/2006/relationships/image" Target="../media/image5.jpg"/><Relationship Id="rId6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2.png"/><Relationship Id="rId5" Type="http://schemas.openxmlformats.org/officeDocument/2006/relationships/image" Target="../media/image6.png"/><Relationship Id="rId6" Type="http://schemas.openxmlformats.org/officeDocument/2006/relationships/image" Target="../media/image8.png"/><Relationship Id="rId7" Type="http://schemas.openxmlformats.org/officeDocument/2006/relationships/hyperlink" Target="http://www.youtube.com/watch?v=-RMQCVIrF9U" TargetMode="External"/><Relationship Id="rId8" Type="http://schemas.openxmlformats.org/officeDocument/2006/relationships/image" Target="../media/image1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9.jpg"/><Relationship Id="rId5" Type="http://schemas.openxmlformats.org/officeDocument/2006/relationships/image" Target="../media/image6.png"/><Relationship Id="rId6" Type="http://schemas.openxmlformats.org/officeDocument/2006/relationships/image" Target="../media/image8.png"/><Relationship Id="rId7" Type="http://schemas.openxmlformats.org/officeDocument/2006/relationships/image" Target="../media/image1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jp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6.png"/><Relationship Id="rId7" Type="http://schemas.openxmlformats.org/officeDocument/2006/relationships/image" Target="../media/image1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8.png"/><Relationship Id="rId10" Type="http://schemas.openxmlformats.org/officeDocument/2006/relationships/image" Target="../media/image15.jpg"/><Relationship Id="rId9" Type="http://schemas.openxmlformats.org/officeDocument/2006/relationships/image" Target="../media/image23.jpg"/><Relationship Id="rId5" Type="http://schemas.openxmlformats.org/officeDocument/2006/relationships/image" Target="../media/image21.jpg"/><Relationship Id="rId6" Type="http://schemas.openxmlformats.org/officeDocument/2006/relationships/image" Target="../media/image22.jpg"/><Relationship Id="rId7" Type="http://schemas.openxmlformats.org/officeDocument/2006/relationships/image" Target="../media/image20.jpg"/><Relationship Id="rId8" Type="http://schemas.openxmlformats.org/officeDocument/2006/relationships/image" Target="../media/image1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29.jpg"/><Relationship Id="rId9" Type="http://schemas.openxmlformats.org/officeDocument/2006/relationships/image" Target="../media/image27.png"/><Relationship Id="rId5" Type="http://schemas.openxmlformats.org/officeDocument/2006/relationships/image" Target="../media/image17.jpg"/><Relationship Id="rId6" Type="http://schemas.openxmlformats.org/officeDocument/2006/relationships/image" Target="../media/image25.jpg"/><Relationship Id="rId7" Type="http://schemas.openxmlformats.org/officeDocument/2006/relationships/image" Target="../media/image14.jpg"/><Relationship Id="rId8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Relationship Id="rId4" Type="http://schemas.openxmlformats.org/officeDocument/2006/relationships/image" Target="../media/image10.png"/><Relationship Id="rId5" Type="http://schemas.openxmlformats.org/officeDocument/2006/relationships/image" Target="../media/image8.png"/><Relationship Id="rId6" Type="http://schemas.openxmlformats.org/officeDocument/2006/relationships/image" Target="../media/image6.png"/><Relationship Id="rId7" Type="http://schemas.openxmlformats.org/officeDocument/2006/relationships/image" Target="../media/image2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Relationship Id="rId4" Type="http://schemas.openxmlformats.org/officeDocument/2006/relationships/image" Target="../media/image31.jpg"/><Relationship Id="rId5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Relationship Id="rId4" Type="http://schemas.openxmlformats.org/officeDocument/2006/relationships/image" Target="../media/image10.png"/><Relationship Id="rId10" Type="http://schemas.openxmlformats.org/officeDocument/2006/relationships/image" Target="../media/image24.png"/><Relationship Id="rId9" Type="http://schemas.openxmlformats.org/officeDocument/2006/relationships/image" Target="../media/image8.png"/><Relationship Id="rId5" Type="http://schemas.openxmlformats.org/officeDocument/2006/relationships/image" Target="../media/image6.png"/><Relationship Id="rId6" Type="http://schemas.openxmlformats.org/officeDocument/2006/relationships/image" Target="../media/image28.png"/><Relationship Id="rId7" Type="http://schemas.openxmlformats.org/officeDocument/2006/relationships/image" Target="../media/image29.jpg"/><Relationship Id="rId8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hite printer paper on brown wooden table" id="90" name="Google Shape;90;p2"/>
          <p:cNvPicPr preferRelativeResize="0"/>
          <p:nvPr/>
        </p:nvPicPr>
        <p:blipFill rotWithShape="1">
          <a:blip r:embed="rId4">
            <a:alphaModFix amt="40000"/>
          </a:blip>
          <a:srcRect b="-1" l="13449" r="4301" t="0"/>
          <a:stretch/>
        </p:blipFill>
        <p:spPr>
          <a:xfrm>
            <a:off x="0" y="10"/>
            <a:ext cx="8450317" cy="685799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ree Close-up of a Sign Against White Background Stock Photo" id="91" name="Google Shape;91;p2"/>
          <p:cNvPicPr preferRelativeResize="0"/>
          <p:nvPr/>
        </p:nvPicPr>
        <p:blipFill rotWithShape="1">
          <a:blip r:embed="rId5">
            <a:alphaModFix/>
          </a:blip>
          <a:srcRect b="0" l="6354" r="6699" t="0"/>
          <a:stretch/>
        </p:blipFill>
        <p:spPr>
          <a:xfrm>
            <a:off x="6225997" y="-2458"/>
            <a:ext cx="5962785" cy="6858000"/>
          </a:xfrm>
          <a:custGeom>
            <a:rect b="b" l="l" r="r" t="t"/>
            <a:pathLst>
              <a:path extrusionOk="0" h="6858000" w="5962785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ln>
            <a:noFill/>
          </a:ln>
        </p:spPr>
      </p:pic>
      <p:sp>
        <p:nvSpPr>
          <p:cNvPr id="92" name="Google Shape;92;p2"/>
          <p:cNvSpPr txBox="1"/>
          <p:nvPr/>
        </p:nvSpPr>
        <p:spPr>
          <a:xfrm>
            <a:off x="742950" y="1495425"/>
            <a:ext cx="4962600" cy="3417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600"/>
              <a:buFont typeface="Arial"/>
              <a:buNone/>
            </a:pPr>
            <a:r>
              <a:rPr b="1" i="0" lang="en-GB" sz="66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Road Safety Mission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3" name="Google Shape;93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oad Safety Logo" id="94" name="Google Shape;94;p2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/>
          <p:nvPr>
            <p:ph type="title"/>
          </p:nvPr>
        </p:nvSpPr>
        <p:spPr>
          <a:xfrm>
            <a:off x="515067" y="1130712"/>
            <a:ext cx="4368602" cy="195684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b="1" lang="en-GB" sz="4800"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1" i="0" lang="en-GB" sz="4800" cap="none" strike="noStrike">
                <a:latin typeface="Calibri"/>
                <a:ea typeface="Calibri"/>
                <a:cs typeface="Calibri"/>
                <a:sym typeface="Calibri"/>
              </a:rPr>
              <a:t>ur Mission: </a:t>
            </a:r>
            <a:br>
              <a:rPr b="1" i="0" lang="en-GB" sz="1400" u="sng" cap="none" strike="noStrike"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GB" sz="1400" u="sng" cap="none" strike="noStrike">
                <a:latin typeface="Calibri"/>
                <a:ea typeface="Calibri"/>
                <a:cs typeface="Calibri"/>
                <a:sym typeface="Calibri"/>
              </a:rPr>
            </a:br>
            <a:br>
              <a:rPr b="1" i="0" lang="en-GB" sz="1400" u="none" cap="none" strike="noStrike">
                <a:latin typeface="Calibri"/>
                <a:ea typeface="Calibri"/>
                <a:cs typeface="Calibri"/>
                <a:sym typeface="Calibri"/>
              </a:rPr>
            </a:br>
            <a:endParaRPr sz="1400"/>
          </a:p>
        </p:txBody>
      </p:sp>
      <p:sp>
        <p:nvSpPr>
          <p:cNvPr id="101" name="Google Shape;101;p3"/>
          <p:cNvSpPr txBox="1"/>
          <p:nvPr>
            <p:ph idx="1" type="body"/>
          </p:nvPr>
        </p:nvSpPr>
        <p:spPr>
          <a:xfrm>
            <a:off x="640080" y="2872899"/>
            <a:ext cx="4758656" cy="146821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25000" lnSpcReduction="20000"/>
          </a:bodyPr>
          <a:lstStyle/>
          <a:p>
            <a:pPr indent="0" lvl="0" marL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GB" sz="10400"/>
              <a:t>To be able to recall the 5 steps to crossing a road.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lang="en-GB" sz="10400"/>
              <a:t>To state 5 safe places to cross the road.</a:t>
            </a:r>
            <a:endParaRPr/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sz="10400">
              <a:solidFill>
                <a:srgbClr val="00B050"/>
              </a:solidFill>
            </a:endParaRPr>
          </a:p>
          <a:p>
            <a:pPr indent="0" lvl="0" marL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br>
              <a:rPr b="1" i="0" lang="en-GB" sz="10400" u="none" cap="none" strike="noStrike"/>
            </a:br>
            <a:br>
              <a:rPr b="1" i="0" lang="en-GB" sz="2400" u="none" cap="none" strike="noStrike">
                <a:latin typeface="Calibri"/>
                <a:ea typeface="Calibri"/>
                <a:cs typeface="Calibri"/>
                <a:sym typeface="Calibri"/>
              </a:rPr>
            </a:br>
            <a:endParaRPr b="1" sz="2400"/>
          </a:p>
        </p:txBody>
      </p:sp>
      <p:sp>
        <p:nvSpPr>
          <p:cNvPr id="102" name="Google Shape;102;p3"/>
          <p:cNvSpPr txBox="1"/>
          <p:nvPr/>
        </p:nvSpPr>
        <p:spPr>
          <a:xfrm>
            <a:off x="640080" y="4712263"/>
            <a:ext cx="4548947" cy="1169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 be able to tell your grown up the rules for car seats.</a:t>
            </a:r>
            <a:endParaRPr b="1" i="0" sz="2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artoon of a person reading a newspaper&#10;&#10;Description automatically generated" id="103" name="Google Shape;10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094476" y="1208408"/>
            <a:ext cx="3985101" cy="3985101"/>
          </a:xfrm>
          <a:prstGeom prst="rect">
            <a:avLst/>
          </a:prstGeom>
          <a:noFill/>
          <a:ln cap="rnd" cmpd="sng" w="1270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76200" sx="97000" kx="900000" rotWithShape="0" algn="br" dir="10500000" dist="95250" sy="23000">
              <a:srgbClr val="000000">
                <a:alpha val="20000"/>
              </a:srgbClr>
            </a:outerShdw>
          </a:effectLst>
        </p:spPr>
      </p:pic>
      <p:pic>
        <p:nvPicPr>
          <p:cNvPr id="104" name="Google Shape;104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oad Safety Logo" id="105" name="Google Shape;105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 txBox="1"/>
          <p:nvPr>
            <p:ph type="title"/>
          </p:nvPr>
        </p:nvSpPr>
        <p:spPr>
          <a:xfrm>
            <a:off x="630936" y="640080"/>
            <a:ext cx="4818888" cy="148132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0"/>
              <a:buFont typeface="Calibri"/>
              <a:buNone/>
            </a:pPr>
            <a:r>
              <a:rPr b="1" lang="en-GB" sz="5000" u="sng"/>
              <a:t>What is Road Safety?</a:t>
            </a:r>
            <a:endParaRPr/>
          </a:p>
        </p:txBody>
      </p:sp>
      <p:sp>
        <p:nvSpPr>
          <p:cNvPr id="112" name="Google Shape;112;p4"/>
          <p:cNvSpPr txBox="1"/>
          <p:nvPr>
            <p:ph idx="1" type="body"/>
          </p:nvPr>
        </p:nvSpPr>
        <p:spPr>
          <a:xfrm>
            <a:off x="630936" y="2660904"/>
            <a:ext cx="4818888" cy="35478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i="0" lang="en-GB" sz="3000"/>
              <a:t>Road safety helps to keep everyone who uses the road safe and stops us from getting hurt.</a:t>
            </a:r>
            <a:endParaRPr/>
          </a:p>
          <a:p>
            <a:pPr indent="-52387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b="1" i="0" sz="3000"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Char char="•"/>
            </a:pPr>
            <a:r>
              <a:rPr b="1" i="0" lang="en-GB" sz="3000"/>
              <a:t>It is important to know how </a:t>
            </a:r>
            <a:r>
              <a:rPr b="1" lang="en-GB" sz="3000"/>
              <a:t>and where to cross. This is what we are going to learn today.</a:t>
            </a:r>
            <a:endParaRPr b="1" i="0" sz="3000"/>
          </a:p>
          <a:p>
            <a:pPr indent="-11703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 sz="1900"/>
          </a:p>
        </p:txBody>
      </p:sp>
      <p:pic>
        <p:nvPicPr>
          <p:cNvPr id="113" name="Google Shape;11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62618" y="0"/>
            <a:ext cx="6529382" cy="6852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913449" y="6466238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traffic light with clouds in the background&#10;&#10;Description automatically generated" id="115" name="Google Shape;115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43600" y="1986534"/>
            <a:ext cx="5614416" cy="2807208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5098"/>
              </a:srgbClr>
            </a:outerShdw>
          </a:effectLst>
        </p:spPr>
      </p:pic>
      <p:pic>
        <p:nvPicPr>
          <p:cNvPr descr="Road Safety Logo" id="116" name="Google Shape;116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25964" y="953620"/>
            <a:ext cx="406400" cy="406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70542" y="2013789"/>
            <a:ext cx="7452987" cy="40444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5"/>
          <p:cNvSpPr txBox="1"/>
          <p:nvPr/>
        </p:nvSpPr>
        <p:spPr>
          <a:xfrm>
            <a:off x="712012" y="1504516"/>
            <a:ext cx="22995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400"/>
              <a:buFont typeface="Overlock"/>
              <a:buNone/>
            </a:pPr>
            <a:r>
              <a:t/>
            </a:r>
            <a:endParaRPr b="0" i="0" sz="3400" u="none" cap="none" strike="noStrike">
              <a:solidFill>
                <a:srgbClr val="000000"/>
              </a:solidFill>
              <a:latin typeface="Overlock"/>
              <a:ea typeface="Overlock"/>
              <a:cs typeface="Overlock"/>
              <a:sym typeface="Overlock"/>
            </a:endParaRPr>
          </a:p>
        </p:txBody>
      </p:sp>
      <p:sp>
        <p:nvSpPr>
          <p:cNvPr id="126" name="Google Shape;126;p5"/>
          <p:cNvSpPr/>
          <p:nvPr/>
        </p:nvSpPr>
        <p:spPr>
          <a:xfrm rot="5400000">
            <a:off x="9132282" y="1270134"/>
            <a:ext cx="598089" cy="500769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1C305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5"/>
          <p:cNvSpPr txBox="1"/>
          <p:nvPr/>
        </p:nvSpPr>
        <p:spPr>
          <a:xfrm>
            <a:off x="3302363" y="418156"/>
            <a:ext cx="8647009" cy="1477328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ts val="4500"/>
              <a:buFont typeface="Calibri"/>
              <a:buNone/>
            </a:pPr>
            <a:r>
              <a:rPr b="1" i="0" lang="en-GB" sz="4500" u="none" cap="none" strike="noStrike">
                <a:solidFill>
                  <a:srgbClr val="2F5496"/>
                </a:solidFill>
                <a:latin typeface="Calibri"/>
                <a:ea typeface="Calibri"/>
                <a:cs typeface="Calibri"/>
                <a:sym typeface="Calibri"/>
              </a:rPr>
              <a:t>Watch this video and let’s find out…</a:t>
            </a:r>
            <a:endParaRPr/>
          </a:p>
        </p:txBody>
      </p:sp>
      <p:pic>
        <p:nvPicPr>
          <p:cNvPr descr="A orange hand with a smiling face&#10;&#10;Description automatically generated" id="128" name="Google Shape;128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#Newsround #roadsafety #roadsafetytips &#10;&#10;Welcome to the official BBC Newsround YouTube channel. Subscribe here ➡️ ➡️ ➡️  https://bit.ly/3bYidJ3&#10;&#10;For daily news bulletins visit BBC iPlayer ➡️ https://www.bbc.co.uk/iplayer/episodes/b006mdbc/newsround&#10;&#10;Road Safety Week starts on 20 November.&#10;&#10;It’s a time when lots of schools, organisations and communities across the country get involved to help keep everyone safe on the roads.&#10;&#10;Nina's got some top tips to think about so you can stay road safe.&#10;&#10;Please visit www.bbc.co.uk/newsround/13865002 for tips about what to do if you are feeling sad about what you've seen, heard or read.&#10;&#10;We have everything for an inquisitive mind – do you want to know what’s going on in the world? Complex stories explained in a way that makes sense to you? Well, you’re in the right place!" id="129" name="Google Shape;129;p5" title="Road Safety Week: Top tips to help you look after yourself | Newsround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965075" y="2013800"/>
            <a:ext cx="7984300" cy="4491175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5"/>
          <p:cNvSpPr/>
          <p:nvPr/>
        </p:nvSpPr>
        <p:spPr>
          <a:xfrm>
            <a:off x="224575" y="925350"/>
            <a:ext cx="3466692" cy="4298940"/>
          </a:xfrm>
          <a:prstGeom prst="cloud">
            <a:avLst/>
          </a:prstGeom>
          <a:solidFill>
            <a:srgbClr val="00B05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400" u="sng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Mission 1: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4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What is- The Green Cross Code?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44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660071" y="1325159"/>
            <a:ext cx="406400" cy="4064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42,200+ Road Safety Lines Stock Photos, Pictures &amp; Royalty-Free Images -  iStock" id="137" name="Google Shape;137;p6"/>
          <p:cNvPicPr preferRelativeResize="0"/>
          <p:nvPr/>
        </p:nvPicPr>
        <p:blipFill rotWithShape="1">
          <a:blip r:embed="rId4">
            <a:alphaModFix/>
          </a:blip>
          <a:srcRect b="1" l="2406" r="38292" t="0"/>
          <a:stretch/>
        </p:blipFill>
        <p:spPr>
          <a:xfrm>
            <a:off x="18473" y="-3558"/>
            <a:ext cx="5837044" cy="68615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orange hand with a smiling face&#10;&#10;Description automatically generated" id="139" name="Google Shape;139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9691945" y="6140565"/>
            <a:ext cx="1058944" cy="7174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hand with black text and white text&#10;&#10;Description automatically generated" id="140" name="Google Shape;140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585383" y="433155"/>
            <a:ext cx="5192759" cy="5649383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6"/>
          <p:cNvSpPr/>
          <p:nvPr/>
        </p:nvSpPr>
        <p:spPr>
          <a:xfrm>
            <a:off x="902850" y="1196650"/>
            <a:ext cx="3466692" cy="4298940"/>
          </a:xfrm>
          <a:prstGeom prst="cloud">
            <a:avLst/>
          </a:prstGeom>
          <a:solidFill>
            <a:srgbClr val="00B05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u="sng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Mission 1: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What is- The Green Cross Code?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44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42,200+ Road Safety Lines Stock Photos, Pictures &amp; Royalty-Free Images -  iStock" id="147" name="Google Shape;147;p7"/>
          <p:cNvPicPr preferRelativeResize="0"/>
          <p:nvPr/>
        </p:nvPicPr>
        <p:blipFill rotWithShape="1">
          <a:blip r:embed="rId3">
            <a:alphaModFix/>
          </a:blip>
          <a:srcRect b="1" l="2406" r="38292" t="0"/>
          <a:stretch/>
        </p:blipFill>
        <p:spPr>
          <a:xfrm>
            <a:off x="6336145" y="-46172"/>
            <a:ext cx="5855853" cy="68615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156256" y="1540571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oad Safety Logo" id="149" name="Google Shape;14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yellow hand with white text and black text&#10;&#10;Description automatically generated" id="151" name="Google Shape;151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59170" y="784382"/>
            <a:ext cx="5196686" cy="5500143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7"/>
          <p:cNvSpPr/>
          <p:nvPr/>
        </p:nvSpPr>
        <p:spPr>
          <a:xfrm>
            <a:off x="7530725" y="1045925"/>
            <a:ext cx="3466692" cy="4298940"/>
          </a:xfrm>
          <a:prstGeom prst="cloud">
            <a:avLst/>
          </a:prstGeom>
          <a:solidFill>
            <a:srgbClr val="00B05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u="sng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Mission 2: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Where should we cross the road?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44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"/>
          <p:cNvSpPr txBox="1"/>
          <p:nvPr/>
        </p:nvSpPr>
        <p:spPr>
          <a:xfrm>
            <a:off x="437345" y="61920"/>
            <a:ext cx="2841674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Calibri"/>
              <a:buNone/>
            </a:pPr>
            <a:r>
              <a:rPr b="1" i="0" lang="en-GB" sz="30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School Crossing Patrol</a:t>
            </a:r>
            <a:endParaRPr b="1" i="0" sz="30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8"/>
          <p:cNvSpPr txBox="1"/>
          <p:nvPr/>
        </p:nvSpPr>
        <p:spPr>
          <a:xfrm>
            <a:off x="308584" y="3652042"/>
            <a:ext cx="2841674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Calibri"/>
              <a:buNone/>
            </a:pPr>
            <a:r>
              <a:rPr b="1" i="0" lang="en-GB" sz="30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Puffin Crossing</a:t>
            </a:r>
            <a:endParaRPr b="1" i="0" sz="30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8"/>
          <p:cNvSpPr txBox="1"/>
          <p:nvPr/>
        </p:nvSpPr>
        <p:spPr>
          <a:xfrm>
            <a:off x="3274040" y="3652042"/>
            <a:ext cx="2841674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Calibri"/>
              <a:buNone/>
            </a:pPr>
            <a:r>
              <a:rPr b="1" i="0" lang="en-GB" sz="30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Zebra Crossing</a:t>
            </a:r>
            <a:endParaRPr b="1" i="0" sz="30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8"/>
          <p:cNvSpPr txBox="1"/>
          <p:nvPr/>
        </p:nvSpPr>
        <p:spPr>
          <a:xfrm>
            <a:off x="6348861" y="3564866"/>
            <a:ext cx="2841674" cy="5539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Calibri"/>
              <a:buNone/>
            </a:pPr>
            <a:r>
              <a:rPr b="1" i="0" lang="en-GB" sz="30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Toucan Crossing</a:t>
            </a:r>
            <a:endParaRPr b="1" i="0" sz="30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8"/>
          <p:cNvSpPr txBox="1"/>
          <p:nvPr/>
        </p:nvSpPr>
        <p:spPr>
          <a:xfrm>
            <a:off x="8956644" y="117338"/>
            <a:ext cx="3158836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Calibri"/>
              <a:buNone/>
            </a:pPr>
            <a:r>
              <a:rPr b="1" i="0" lang="en-GB" sz="3000" u="none" cap="none" strike="noStrike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Underpass and Overpass</a:t>
            </a:r>
            <a:endParaRPr b="1" i="0" sz="3000" u="none" cap="none" strike="noStrike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8"/>
          <p:cNvSpPr txBox="1"/>
          <p:nvPr/>
        </p:nvSpPr>
        <p:spPr>
          <a:xfrm>
            <a:off x="9330052" y="3557625"/>
            <a:ext cx="2841674" cy="7848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0"/>
              <a:buFont typeface="Calibri"/>
              <a:buNone/>
            </a:pPr>
            <a:r>
              <a:rPr b="1" i="0" lang="en-GB" sz="45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AND</a:t>
            </a:r>
            <a:endParaRPr b="1" i="0" sz="45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4" name="Google Shape;16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oad Safety Logo" id="165" name="Google Shape;165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rosswalk with a street light and trees&#10;&#10;Description automatically generated" id="166" name="Google Shape;166;p8"/>
          <p:cNvPicPr preferRelativeResize="0"/>
          <p:nvPr/>
        </p:nvPicPr>
        <p:blipFill rotWithShape="1">
          <a:blip r:embed="rId5">
            <a:alphaModFix/>
          </a:blip>
          <a:srcRect b="16012" l="0" r="0" t="16012"/>
          <a:stretch/>
        </p:blipFill>
        <p:spPr>
          <a:xfrm>
            <a:off x="3472084" y="4459608"/>
            <a:ext cx="2137164" cy="1937006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A traffic light on a street&#10;&#10;Description automatically generated" id="167" name="Google Shape;167;p8"/>
          <p:cNvPicPr preferRelativeResize="0"/>
          <p:nvPr/>
        </p:nvPicPr>
        <p:blipFill rotWithShape="1">
          <a:blip r:embed="rId6">
            <a:alphaModFix/>
          </a:blip>
          <a:srcRect b="-652" l="28420" r="7430" t="652"/>
          <a:stretch/>
        </p:blipFill>
        <p:spPr>
          <a:xfrm>
            <a:off x="6535937" y="4172892"/>
            <a:ext cx="2373891" cy="2477290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A gated entrance to a tunnel&#10;&#10;Description automatically generated" id="168" name="Google Shape;168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614491" y="1099351"/>
            <a:ext cx="2041775" cy="2488413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A bridge over a road&#10;&#10;Description automatically generated" id="169" name="Google Shape;169;p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504443" y="4342455"/>
            <a:ext cx="2492892" cy="1663076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A person in a safety vest holding a stop sign&#10;&#10;Description automatically generated" id="170" name="Google Shape;170;p8"/>
          <p:cNvPicPr preferRelativeResize="0"/>
          <p:nvPr/>
        </p:nvPicPr>
        <p:blipFill rotWithShape="1">
          <a:blip r:embed="rId9">
            <a:alphaModFix/>
          </a:blip>
          <a:srcRect b="0" l="20009" r="20009" t="0"/>
          <a:stretch/>
        </p:blipFill>
        <p:spPr>
          <a:xfrm>
            <a:off x="841915" y="1074702"/>
            <a:ext cx="2083332" cy="2317086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A crosswalk signal with a person walking on it&#10;&#10;Description automatically generated" id="171" name="Google Shape;171;p8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827739" y="4206040"/>
            <a:ext cx="1629428" cy="2444142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sp>
        <p:nvSpPr>
          <p:cNvPr id="172" name="Google Shape;172;p8"/>
          <p:cNvSpPr txBox="1"/>
          <p:nvPr/>
        </p:nvSpPr>
        <p:spPr>
          <a:xfrm>
            <a:off x="3683589" y="574369"/>
            <a:ext cx="5046576" cy="258532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5400" u="sng" cap="none" strike="noStrike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What do each of the crossings look like?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9"/>
          <p:cNvSpPr/>
          <p:nvPr/>
        </p:nvSpPr>
        <p:spPr>
          <a:xfrm>
            <a:off x="0" y="0"/>
            <a:ext cx="7919207" cy="68536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9" name="Google Shape;17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erson walking across a crosswalk at night&#10;&#10;Description automatically generated" id="180" name="Google Shape;180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359018" y="208837"/>
            <a:ext cx="5099103" cy="3504293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A child holding a colorful umbrella&#10;&#10;Description automatically generated" id="181" name="Google Shape;181;p9"/>
          <p:cNvPicPr preferRelativeResize="0"/>
          <p:nvPr/>
        </p:nvPicPr>
        <p:blipFill rotWithShape="1">
          <a:blip r:embed="rId5">
            <a:alphaModFix/>
          </a:blip>
          <a:srcRect b="0" l="36275" r="3051" t="0"/>
          <a:stretch/>
        </p:blipFill>
        <p:spPr>
          <a:xfrm>
            <a:off x="242628" y="3978092"/>
            <a:ext cx="2510537" cy="2671071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A child wearing a backpack&#10;&#10;Description automatically generated" id="182" name="Google Shape;182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998320" y="4529030"/>
            <a:ext cx="2618938" cy="1735136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A yellow triangle shaped tag with silver chain&#10;&#10;Description automatically generated" id="183" name="Google Shape;183;p9"/>
          <p:cNvPicPr preferRelativeResize="0"/>
          <p:nvPr/>
        </p:nvPicPr>
        <p:blipFill rotWithShape="1">
          <a:blip r:embed="rId7">
            <a:alphaModFix/>
          </a:blip>
          <a:srcRect b="0" l="1131" r="1131" t="0"/>
          <a:stretch/>
        </p:blipFill>
        <p:spPr>
          <a:xfrm>
            <a:off x="5862413" y="3978091"/>
            <a:ext cx="1873817" cy="2671071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descr="Road Safety Logo" id="184" name="Google Shape;184;p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hand with white text and stars&#10;&#10;Description automatically generated" id="185" name="Google Shape;185;p9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7817139" y="725906"/>
            <a:ext cx="4374861" cy="46220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42,200+ Road Safety Lines Stock Photos, Pictures &amp; Royalty-Free Images -  iStock" id="191" name="Google Shape;191;p10"/>
          <p:cNvPicPr preferRelativeResize="0"/>
          <p:nvPr/>
        </p:nvPicPr>
        <p:blipFill rotWithShape="1">
          <a:blip r:embed="rId3">
            <a:alphaModFix/>
          </a:blip>
          <a:srcRect b="1" l="2406" r="38292" t="0"/>
          <a:stretch/>
        </p:blipFill>
        <p:spPr>
          <a:xfrm>
            <a:off x="7973478" y="10"/>
            <a:ext cx="4218519" cy="68615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579935" y="1448292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Road Safety Logo" id="193" name="Google Shape;193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child sitting in a car seat&#10;&#10;Description automatically generated" id="195" name="Google Shape;195;p10"/>
          <p:cNvPicPr preferRelativeResize="0"/>
          <p:nvPr/>
        </p:nvPicPr>
        <p:blipFill rotWithShape="1">
          <a:blip r:embed="rId7">
            <a:alphaModFix/>
          </a:blip>
          <a:srcRect b="-945" l="30485" r="18169" t="945"/>
          <a:stretch/>
        </p:blipFill>
        <p:spPr>
          <a:xfrm>
            <a:off x="1441111" y="498161"/>
            <a:ext cx="4603572" cy="5981326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0"/>
          <p:cNvSpPr/>
          <p:nvPr/>
        </p:nvSpPr>
        <p:spPr>
          <a:xfrm>
            <a:off x="8178850" y="1030850"/>
            <a:ext cx="3770496" cy="4585248"/>
          </a:xfrm>
          <a:prstGeom prst="cloud">
            <a:avLst/>
          </a:prstGeom>
          <a:solidFill>
            <a:srgbClr val="00B05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u="sng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Mission 3: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To be able to tell your grown up if you need a car seat or not.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44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1"/>
          <p:cNvSpPr/>
          <p:nvPr/>
        </p:nvSpPr>
        <p:spPr>
          <a:xfrm>
            <a:off x="650442" y="3607089"/>
            <a:ext cx="5833044" cy="2209800"/>
          </a:xfrm>
          <a:prstGeom prst="rect">
            <a:avLst/>
          </a:prstGeom>
          <a:gradFill>
            <a:gsLst>
              <a:gs pos="0">
                <a:srgbClr val="FFFF00"/>
              </a:gs>
              <a:gs pos="37000">
                <a:srgbClr val="FEE599"/>
              </a:gs>
              <a:gs pos="74000">
                <a:srgbClr val="F7CAAC"/>
              </a:gs>
              <a:gs pos="100000">
                <a:srgbClr val="C55A11"/>
              </a:gs>
            </a:gsLst>
            <a:lin ang="5400000" scaled="0"/>
          </a:gradFill>
          <a:ln cap="flat" cmpd="sng" w="508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3" name="Google Shape;20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measuring tape with planets and a cartoon astronaut&#10;&#10;Description automatically generated" id="204" name="Google Shape;204;p11"/>
          <p:cNvPicPr preferRelativeResize="0"/>
          <p:nvPr/>
        </p:nvPicPr>
        <p:blipFill rotWithShape="1">
          <a:blip r:embed="rId4">
            <a:alphaModFix/>
          </a:blip>
          <a:srcRect b="0" l="2450" r="2450" t="5616"/>
          <a:stretch/>
        </p:blipFill>
        <p:spPr>
          <a:xfrm>
            <a:off x="7634898" y="322010"/>
            <a:ext cx="3383164" cy="5691630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sp>
        <p:nvSpPr>
          <p:cNvPr id="205" name="Google Shape;205;p11"/>
          <p:cNvSpPr/>
          <p:nvPr/>
        </p:nvSpPr>
        <p:spPr>
          <a:xfrm>
            <a:off x="650442" y="788997"/>
            <a:ext cx="5833044" cy="2209800"/>
          </a:xfrm>
          <a:prstGeom prst="rect">
            <a:avLst/>
          </a:prstGeom>
          <a:gradFill>
            <a:gsLst>
              <a:gs pos="0">
                <a:srgbClr val="FFFF00"/>
              </a:gs>
              <a:gs pos="37000">
                <a:srgbClr val="FEE599"/>
              </a:gs>
              <a:gs pos="74000">
                <a:srgbClr val="F7CAAC"/>
              </a:gs>
              <a:gs pos="100000">
                <a:srgbClr val="C55A11"/>
              </a:gs>
            </a:gsLst>
            <a:lin ang="5400000" scaled="0"/>
          </a:gradFill>
          <a:ln cap="flat" cmpd="sng" w="508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1"/>
          <p:cNvSpPr txBox="1"/>
          <p:nvPr/>
        </p:nvSpPr>
        <p:spPr>
          <a:xfrm>
            <a:off x="536142" y="884845"/>
            <a:ext cx="5947344" cy="48361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 must use a child car booster seat until they are </a:t>
            </a:r>
            <a:r>
              <a:rPr b="1" i="0" lang="en-GB" sz="36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12 years </a:t>
            </a:r>
            <a:r>
              <a:rPr b="0" i="0" lang="en-GB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old or </a:t>
            </a:r>
            <a:r>
              <a:rPr b="1" i="0" lang="en-GB" sz="36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135</a:t>
            </a:r>
            <a:r>
              <a:rPr b="0" i="0" lang="en-GB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centimetres tall, whichever comes first.</a:t>
            </a:r>
            <a:endParaRPr/>
          </a:p>
          <a:p>
            <a:pPr indent="0" lvl="0" marL="22860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t/>
            </a:r>
            <a:endParaRPr b="0" i="0" sz="3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0" i="0" lang="en-GB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Sitting in the back of the car in your car seat is the safest, as there is likely to be less impact.</a:t>
            </a:r>
            <a:endParaRPr/>
          </a:p>
        </p:txBody>
      </p:sp>
      <p:pic>
        <p:nvPicPr>
          <p:cNvPr descr="Road Safety Logo" id="207" name="Google Shape;207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2"/>
          <p:cNvSpPr/>
          <p:nvPr/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12"/>
          <p:cNvSpPr/>
          <p:nvPr/>
        </p:nvSpPr>
        <p:spPr>
          <a:xfrm>
            <a:off x="1" y="0"/>
            <a:ext cx="4167271" cy="6858000"/>
          </a:xfrm>
          <a:custGeom>
            <a:rect b="b" l="l" r="r" t="t"/>
            <a:pathLst>
              <a:path extrusionOk="0" h="6858000" w="4167271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2"/>
          <p:cNvSpPr txBox="1"/>
          <p:nvPr>
            <p:ph type="title"/>
          </p:nvPr>
        </p:nvSpPr>
        <p:spPr>
          <a:xfrm>
            <a:off x="151002" y="1153572"/>
            <a:ext cx="3736232" cy="44611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</a:pPr>
            <a:r>
              <a:rPr b="1" lang="en-GB" u="sng">
                <a:solidFill>
                  <a:srgbClr val="FFFFFF"/>
                </a:solidFill>
              </a:rPr>
              <a:t>Task for home</a:t>
            </a:r>
            <a:endParaRPr/>
          </a:p>
        </p:txBody>
      </p:sp>
      <p:sp>
        <p:nvSpPr>
          <p:cNvPr id="215" name="Google Shape;215;p12"/>
          <p:cNvSpPr/>
          <p:nvPr/>
        </p:nvSpPr>
        <p:spPr>
          <a:xfrm flipH="1" rot="10800000">
            <a:off x="7550402" y="2455479"/>
            <a:ext cx="4083433" cy="4083433"/>
          </a:xfrm>
          <a:prstGeom prst="arc">
            <a:avLst>
              <a:gd fmla="val 16200000" name="adj1"/>
              <a:gd fmla="val 0" name="adj2"/>
            </a:avLst>
          </a:prstGeom>
          <a:noFill/>
          <a:ln cap="rnd" cmpd="sng" w="127000">
            <a:solidFill>
              <a:schemeClr val="accent4"/>
            </a:solidFill>
            <a:prstDash val="dash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2"/>
          <p:cNvSpPr txBox="1"/>
          <p:nvPr>
            <p:ph idx="1" type="body"/>
          </p:nvPr>
        </p:nvSpPr>
        <p:spPr>
          <a:xfrm>
            <a:off x="5143595" y="591343"/>
            <a:ext cx="5409756" cy="55856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Ask parents to measure you.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If you are 135cm tall or above, you no longer need to be in a car seat.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Although it is good practice to be in a car seat as long as possible.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502"/>
            <a:ext cx="3394553" cy="68524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389239" y="671564"/>
            <a:ext cx="304800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750889" y="6375191"/>
            <a:ext cx="1198483" cy="35755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green and white text&#10;&#10;Description automatically generated" id="225" name="Google Shape;225;p13"/>
          <p:cNvPicPr preferRelativeResize="0"/>
          <p:nvPr/>
        </p:nvPicPr>
        <p:blipFill rotWithShape="1">
          <a:blip r:embed="rId6">
            <a:alphaModFix/>
          </a:blip>
          <a:srcRect b="0" l="0" r="0" t="2040"/>
          <a:stretch/>
        </p:blipFill>
        <p:spPr>
          <a:xfrm>
            <a:off x="3780237" y="221076"/>
            <a:ext cx="3681863" cy="1852420"/>
          </a:xfrm>
          <a:prstGeom prst="rect">
            <a:avLst/>
          </a:prstGeom>
          <a:noFill/>
          <a:ln cap="sq" cmpd="sng" w="1270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l" dir="2700000" dist="50800">
              <a:srgbClr val="000000">
                <a:alpha val="40000"/>
              </a:srgbClr>
            </a:outerShdw>
          </a:effectLst>
        </p:spPr>
      </p:pic>
      <p:pic>
        <p:nvPicPr>
          <p:cNvPr descr="A person walking across a crosswalk at night&#10;&#10;Description automatically generated" id="226" name="Google Shape;226;p1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533181" y="2907126"/>
            <a:ext cx="4461986" cy="3066441"/>
          </a:xfrm>
          <a:prstGeom prst="rect">
            <a:avLst/>
          </a:prstGeom>
          <a:noFill/>
          <a:ln cap="sq" cmpd="sng" w="1270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l" dir="2700000" dist="50800">
              <a:srgbClr val="000000">
                <a:alpha val="40000"/>
              </a:srgbClr>
            </a:outerShdw>
          </a:effectLst>
        </p:spPr>
      </p:pic>
      <p:pic>
        <p:nvPicPr>
          <p:cNvPr descr="A child sitting in a car seat&#10;&#10;Description automatically generated" id="227" name="Google Shape;227;p13"/>
          <p:cNvPicPr preferRelativeResize="0"/>
          <p:nvPr/>
        </p:nvPicPr>
        <p:blipFill rotWithShape="1">
          <a:blip r:embed="rId8">
            <a:alphaModFix/>
          </a:blip>
          <a:srcRect b="0" l="31176" r="22176" t="0"/>
          <a:stretch/>
        </p:blipFill>
        <p:spPr>
          <a:xfrm>
            <a:off x="4171167" y="2503415"/>
            <a:ext cx="2906038" cy="4156036"/>
          </a:xfrm>
          <a:prstGeom prst="rect">
            <a:avLst/>
          </a:prstGeom>
          <a:noFill/>
          <a:ln cap="sq" cmpd="sng" w="1270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l" dir="2700000" dist="50800">
              <a:srgbClr val="000000">
                <a:alpha val="40000"/>
              </a:srgbClr>
            </a:outerShdw>
          </a:effectLst>
        </p:spPr>
      </p:pic>
      <p:pic>
        <p:nvPicPr>
          <p:cNvPr descr="Road Safety Logo" id="228" name="Google Shape;228;p1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9691945" y="6134157"/>
            <a:ext cx="1058944" cy="71743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screenshot of a crosswalk&#10;&#10;Description automatically generated" id="229" name="Google Shape;229;p13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7847784" y="256611"/>
            <a:ext cx="4081351" cy="2304139"/>
          </a:xfrm>
          <a:prstGeom prst="rect">
            <a:avLst/>
          </a:prstGeom>
          <a:noFill/>
          <a:ln cap="sq" cmpd="sng" w="127000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" rotWithShape="0" algn="tl" dir="2700000" dist="50800">
              <a:srgbClr val="000000">
                <a:alpha val="40000"/>
              </a:srgbClr>
            </a:outerShdw>
          </a:effectLst>
        </p:spPr>
      </p:pic>
      <p:sp>
        <p:nvSpPr>
          <p:cNvPr id="230" name="Google Shape;230;p13"/>
          <p:cNvSpPr/>
          <p:nvPr/>
        </p:nvSpPr>
        <p:spPr>
          <a:xfrm>
            <a:off x="-137175" y="1467950"/>
            <a:ext cx="3917376" cy="4298940"/>
          </a:xfrm>
          <a:prstGeom prst="cloud">
            <a:avLst/>
          </a:prstGeom>
          <a:solidFill>
            <a:srgbClr val="00B050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 u="sng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Mission 4: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400">
                <a:solidFill>
                  <a:schemeClr val="dk1"/>
                </a:solidFill>
                <a:latin typeface="Overlock"/>
                <a:ea typeface="Overlock"/>
                <a:cs typeface="Overlock"/>
                <a:sym typeface="Overlock"/>
              </a:rPr>
              <a:t>Enter our Competition!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444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2024-12-02T13:28:11Z</dcterms:created>
  <dc:creator>Leicestershire County Council</dc:creator>
</cp:coreProperties>
</file>